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cmAuthor>
  <p:cmAuthor id="2" name="Rose Malcolm" initials="RM [2]" lastIdx="7" clrIdx="1">
    <p:extLst/>
  </p:cmAuthor>
  <p:cmAuthor id="3" name="Ramesh Sannareddy" initials="RS" lastIdx="7" clrIdx="2">
    <p:extLst/>
  </p:cmAuthor>
  <p:cmAuthor id="4" name="UPKAR LIDDER" initials="UL" lastIdx="2" clrIdx="3"/>
  <p:cmAuthor id="5" name="Leon Katsnelson" initials="LK" lastIdx="21" clrIdx="4">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1C7DD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5196" autoAdjust="0"/>
  </p:normalViewPr>
  <p:slideViewPr>
    <p:cSldViewPr snapToGrid="0" snapToObjects="1">
      <p:cViewPr>
        <p:scale>
          <a:sx n="60" d="100"/>
          <a:sy n="60" d="100"/>
        </p:scale>
        <p:origin x="-1284" y="-3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4/24/2024</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638492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3560526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4/24/2024</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4/24/2024</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4/24/2024</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4/24/2024</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4/24/2024</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4/24/2024</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4/24/2024</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4/24/2024</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4/24/2024</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4/24/2024</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Shehla</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Kulsum</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Baig</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24-4-2024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49401" y="813174"/>
            <a:ext cx="10334115" cy="519339"/>
          </a:xfrm>
          <a:prstGeom prst="rect">
            <a:avLst/>
          </a:prstGeom>
        </p:spPr>
        <p:txBody>
          <a:bodyPr/>
          <a:lstStyle/>
          <a:p>
            <a:pPr marL="0" indent="0">
              <a:buNone/>
            </a:pPr>
            <a:r>
              <a:rPr lang="en-US" sz="1200" dirty="0">
                <a:latin typeface="Abadi" panose="020B0604020104020204" pitchFamily="34" charset="0"/>
              </a:rPr>
              <a:t>GitHub URL: </a:t>
            </a:r>
            <a:r>
              <a:rPr lang="en-US" sz="1200" dirty="0" smtClean="0">
                <a:latin typeface="Abadi" panose="020B0604020104020204" pitchFamily="34" charset="0"/>
              </a:rPr>
              <a:t> https</a:t>
            </a:r>
            <a:r>
              <a:rPr lang="en-US" sz="1200" dirty="0">
                <a:latin typeface="Abadi" panose="020B0604020104020204" pitchFamily="34" charset="0"/>
              </a:rPr>
              <a:t>://github.com/shehla1739/Applied-Data-Science-Capstone/blob/main/Week%201%20-%20Lab2%20Data%20wrangling.ipynb</a:t>
            </a:r>
            <a:endParaRPr lang="en-US" sz="1800" dirty="0"/>
          </a:p>
          <a:p>
            <a:endParaRPr lang="en-US" sz="1800"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26412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Box 5"/>
          <p:cNvSpPr txBox="1"/>
          <p:nvPr/>
        </p:nvSpPr>
        <p:spPr>
          <a:xfrm>
            <a:off x="603437" y="1378780"/>
            <a:ext cx="4631377" cy="369332"/>
          </a:xfrm>
          <a:prstGeom prst="rect">
            <a:avLst/>
          </a:prstGeom>
          <a:noFill/>
        </p:spPr>
        <p:txBody>
          <a:bodyPr wrap="square" rtlCol="0">
            <a:spAutoFit/>
          </a:bodyPr>
          <a:lstStyle/>
          <a:p>
            <a:r>
              <a:rPr lang="en-US" dirty="0" smtClean="0"/>
              <a:t>1 Load the dataset</a:t>
            </a:r>
            <a:endParaRPr lang="en-US" dirty="0"/>
          </a:p>
        </p:txBody>
      </p:sp>
      <p:sp>
        <p:nvSpPr>
          <p:cNvPr id="7" name="TextBox 6"/>
          <p:cNvSpPr txBox="1"/>
          <p:nvPr/>
        </p:nvSpPr>
        <p:spPr>
          <a:xfrm>
            <a:off x="4310743" y="1972501"/>
            <a:ext cx="1995054" cy="366938"/>
          </a:xfrm>
          <a:prstGeom prst="rect">
            <a:avLst/>
          </a:prstGeom>
          <a:noFill/>
        </p:spPr>
        <p:txBody>
          <a:bodyPr wrap="square" rtlCol="0">
            <a:spAutoFit/>
          </a:bodyPr>
          <a:lstStyle/>
          <a:p>
            <a:r>
              <a:rPr lang="en-US" dirty="0" smtClean="0">
                <a:solidFill>
                  <a:srgbClr val="FF0000"/>
                </a:solidFill>
              </a:rPr>
              <a:t>Code</a:t>
            </a:r>
            <a:endParaRPr lang="en-US" dirty="0">
              <a:solidFill>
                <a:srgbClr val="FF0000"/>
              </a:solidFill>
            </a:endParaRPr>
          </a:p>
        </p:txBody>
      </p:sp>
      <p:sp>
        <p:nvSpPr>
          <p:cNvPr id="9" name="TextBox 8"/>
          <p:cNvSpPr txBox="1"/>
          <p:nvPr/>
        </p:nvSpPr>
        <p:spPr>
          <a:xfrm>
            <a:off x="603437" y="2533969"/>
            <a:ext cx="3659579" cy="369332"/>
          </a:xfrm>
          <a:prstGeom prst="rect">
            <a:avLst/>
          </a:prstGeom>
          <a:noFill/>
        </p:spPr>
        <p:txBody>
          <a:bodyPr wrap="square" rtlCol="0">
            <a:spAutoFit/>
          </a:bodyPr>
          <a:lstStyle/>
          <a:p>
            <a:r>
              <a:rPr lang="en-US" dirty="0" smtClean="0"/>
              <a:t>2. Create </a:t>
            </a:r>
            <a:r>
              <a:rPr lang="en-US" dirty="0"/>
              <a:t>l</a:t>
            </a:r>
            <a:r>
              <a:rPr lang="en-US" dirty="0" smtClean="0"/>
              <a:t>anding outcome</a:t>
            </a:r>
            <a:endParaRPr lang="en-US" dirty="0"/>
          </a:p>
        </p:txBody>
      </p:sp>
      <p:sp>
        <p:nvSpPr>
          <p:cNvPr id="12" name="TextBox 11"/>
          <p:cNvSpPr txBox="1"/>
          <p:nvPr/>
        </p:nvSpPr>
        <p:spPr>
          <a:xfrm>
            <a:off x="7199772" y="1335048"/>
            <a:ext cx="4258200" cy="369332"/>
          </a:xfrm>
          <a:prstGeom prst="rect">
            <a:avLst/>
          </a:prstGeom>
          <a:noFill/>
        </p:spPr>
        <p:txBody>
          <a:bodyPr wrap="square" rtlCol="0">
            <a:spAutoFit/>
          </a:bodyPr>
          <a:lstStyle/>
          <a:p>
            <a:r>
              <a:rPr lang="en-US" dirty="0" smtClean="0"/>
              <a:t>4. Present outcomes as 0’s and 1’s</a:t>
            </a:r>
            <a:endParaRPr lang="en-US" dirty="0"/>
          </a:p>
        </p:txBody>
      </p:sp>
      <p:sp>
        <p:nvSpPr>
          <p:cNvPr id="13" name="TextBox 12"/>
          <p:cNvSpPr txBox="1"/>
          <p:nvPr/>
        </p:nvSpPr>
        <p:spPr>
          <a:xfrm>
            <a:off x="4333265" y="5935183"/>
            <a:ext cx="2933205" cy="369332"/>
          </a:xfrm>
          <a:prstGeom prst="rect">
            <a:avLst/>
          </a:prstGeom>
          <a:noFill/>
        </p:spPr>
        <p:txBody>
          <a:bodyPr wrap="square" rtlCol="0">
            <a:spAutoFit/>
          </a:bodyPr>
          <a:lstStyle/>
          <a:p>
            <a:r>
              <a:rPr lang="en-US" dirty="0"/>
              <a:t>6</a:t>
            </a:r>
            <a:r>
              <a:rPr lang="en-US" dirty="0" smtClean="0"/>
              <a:t>. export to .csv file</a:t>
            </a:r>
            <a:endParaRPr lang="en-US" dirty="0"/>
          </a:p>
        </p:txBody>
      </p:sp>
      <p:sp>
        <p:nvSpPr>
          <p:cNvPr id="17" name="TextBox 16"/>
          <p:cNvSpPr txBox="1"/>
          <p:nvPr/>
        </p:nvSpPr>
        <p:spPr>
          <a:xfrm>
            <a:off x="7199772" y="4813121"/>
            <a:ext cx="4304806" cy="369332"/>
          </a:xfrm>
          <a:prstGeom prst="rect">
            <a:avLst/>
          </a:prstGeom>
          <a:noFill/>
        </p:spPr>
        <p:txBody>
          <a:bodyPr wrap="square" rtlCol="0">
            <a:spAutoFit/>
          </a:bodyPr>
          <a:lstStyle/>
          <a:p>
            <a:r>
              <a:rPr lang="en-US" dirty="0"/>
              <a:t>5</a:t>
            </a:r>
            <a:r>
              <a:rPr lang="en-US" dirty="0" smtClean="0"/>
              <a:t>. Determine the success outcome</a:t>
            </a:r>
            <a:endParaRPr lang="en-US" dirty="0"/>
          </a:p>
        </p:txBody>
      </p:sp>
      <p:sp>
        <p:nvSpPr>
          <p:cNvPr id="18" name="TextBox 17"/>
          <p:cNvSpPr txBox="1"/>
          <p:nvPr/>
        </p:nvSpPr>
        <p:spPr>
          <a:xfrm>
            <a:off x="498415" y="4604086"/>
            <a:ext cx="3659579" cy="369332"/>
          </a:xfrm>
          <a:prstGeom prst="rect">
            <a:avLst/>
          </a:prstGeom>
          <a:noFill/>
        </p:spPr>
        <p:txBody>
          <a:bodyPr wrap="square" rtlCol="0">
            <a:spAutoFit/>
          </a:bodyPr>
          <a:lstStyle/>
          <a:p>
            <a:r>
              <a:rPr lang="en-US" dirty="0" smtClean="0"/>
              <a:t>3. Find the bad outcomes</a:t>
            </a:r>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702520"/>
            <a:ext cx="6181725"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193" y="2903301"/>
            <a:ext cx="3209925"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4035" y="1704380"/>
            <a:ext cx="1962150"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4035" y="5166141"/>
            <a:ext cx="210502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3265" y="6318589"/>
            <a:ext cx="35147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2861" y="4921054"/>
            <a:ext cx="531495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460375" y="923234"/>
            <a:ext cx="11586949" cy="323165"/>
          </a:xfrm>
          <a:prstGeom prst="rect">
            <a:avLst/>
          </a:prstGeom>
        </p:spPr>
        <p:txBody>
          <a:bodyPr lIns="91440" tIns="45720" rIns="91440" bIns="45720" anchor="t"/>
          <a:lstStyle/>
          <a:p>
            <a:pPr marL="0" indent="0">
              <a:lnSpc>
                <a:spcPct val="100000"/>
              </a:lnSpc>
              <a:spcBef>
                <a:spcPts val="1400"/>
              </a:spcBef>
              <a:buNone/>
            </a:pPr>
            <a:r>
              <a:rPr lang="en-US" sz="1200" dirty="0" smtClean="0">
                <a:latin typeface="Abadi" panose="020B0604020104020204" pitchFamily="34" charset="0"/>
              </a:rPr>
              <a:t>GitHub </a:t>
            </a:r>
            <a:r>
              <a:rPr lang="en-US" sz="1200" dirty="0">
                <a:latin typeface="Abadi" panose="020B0604020104020204" pitchFamily="34" charset="0"/>
              </a:rPr>
              <a:t>URL</a:t>
            </a:r>
            <a:r>
              <a:rPr lang="en-US" sz="1200" dirty="0" smtClean="0">
                <a:latin typeface="Abadi" panose="020B0604020104020204" pitchFamily="34" charset="0"/>
              </a:rPr>
              <a:t>:  </a:t>
            </a:r>
            <a:r>
              <a:rPr lang="en-US" sz="1200" dirty="0">
                <a:latin typeface="Abadi" panose="020B0604020104020204" pitchFamily="34" charset="0"/>
              </a:rPr>
              <a:t>https://github.com/shehla1739/Applied-Data-Science-Capstone/blob/main/Week2%20-%20Explore%20and%20Prepare%20data%20-%20edadataviz.ipynb</a:t>
            </a:r>
            <a:endParaRPr lang="en-US" sz="2000"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347478"/>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p:cNvSpPr txBox="1"/>
          <p:nvPr/>
        </p:nvSpPr>
        <p:spPr>
          <a:xfrm>
            <a:off x="307976" y="1421543"/>
            <a:ext cx="6027811" cy="369332"/>
          </a:xfrm>
          <a:prstGeom prst="rect">
            <a:avLst/>
          </a:prstGeom>
          <a:noFill/>
        </p:spPr>
        <p:txBody>
          <a:bodyPr wrap="square" rtlCol="0">
            <a:spAutoFit/>
          </a:bodyPr>
          <a:lstStyle/>
          <a:p>
            <a:r>
              <a:rPr lang="en-US" dirty="0" smtClean="0"/>
              <a:t>Category plot between Flight number and Payload mass (Kg)</a:t>
            </a:r>
            <a:endParaRPr lang="en-US" dirty="0"/>
          </a:p>
        </p:txBody>
      </p:sp>
      <p:sp>
        <p:nvSpPr>
          <p:cNvPr id="8" name="TextBox 7"/>
          <p:cNvSpPr txBox="1"/>
          <p:nvPr/>
        </p:nvSpPr>
        <p:spPr>
          <a:xfrm>
            <a:off x="307975" y="3809712"/>
            <a:ext cx="4726380" cy="369332"/>
          </a:xfrm>
          <a:prstGeom prst="rect">
            <a:avLst/>
          </a:prstGeom>
          <a:noFill/>
        </p:spPr>
        <p:txBody>
          <a:bodyPr wrap="square" rtlCol="0">
            <a:spAutoFit/>
          </a:bodyPr>
          <a:lstStyle/>
          <a:p>
            <a:r>
              <a:rPr lang="en-US" dirty="0" smtClean="0"/>
              <a:t>Scatter plot between Orbit and Flight number</a:t>
            </a:r>
            <a:endParaRPr lang="en-US" dirty="0"/>
          </a:p>
        </p:txBody>
      </p:sp>
      <p:sp>
        <p:nvSpPr>
          <p:cNvPr id="9" name="TextBox 8"/>
          <p:cNvSpPr txBox="1"/>
          <p:nvPr/>
        </p:nvSpPr>
        <p:spPr>
          <a:xfrm>
            <a:off x="6596423" y="1453074"/>
            <a:ext cx="5595577" cy="369332"/>
          </a:xfrm>
          <a:prstGeom prst="rect">
            <a:avLst/>
          </a:prstGeom>
          <a:noFill/>
        </p:spPr>
        <p:txBody>
          <a:bodyPr wrap="square" rtlCol="0">
            <a:spAutoFit/>
          </a:bodyPr>
          <a:lstStyle/>
          <a:p>
            <a:r>
              <a:rPr lang="en-US" dirty="0" smtClean="0"/>
              <a:t>Bar chart between Orbit and success rate of each orbit</a:t>
            </a:r>
            <a:endParaRPr lang="en-US" dirty="0"/>
          </a:p>
        </p:txBody>
      </p:sp>
      <p:sp>
        <p:nvSpPr>
          <p:cNvPr id="10" name="TextBox 9"/>
          <p:cNvSpPr txBox="1"/>
          <p:nvPr/>
        </p:nvSpPr>
        <p:spPr>
          <a:xfrm>
            <a:off x="6840026" y="3785019"/>
            <a:ext cx="4726380" cy="369332"/>
          </a:xfrm>
          <a:prstGeom prst="rect">
            <a:avLst/>
          </a:prstGeom>
          <a:noFill/>
        </p:spPr>
        <p:txBody>
          <a:bodyPr wrap="square" rtlCol="0">
            <a:spAutoFit/>
          </a:bodyPr>
          <a:lstStyle/>
          <a:p>
            <a:r>
              <a:rPr lang="en-US" dirty="0" smtClean="0"/>
              <a:t>Line chart between Year and Success rate</a:t>
            </a:r>
            <a:endParaRPr lang="en-US" dirty="0"/>
          </a:p>
        </p:txBody>
      </p:sp>
      <p:sp>
        <p:nvSpPr>
          <p:cNvPr id="14" name="AutoShape 2" descr="data:image/png;base64,iVBORw0KGgoAAAANSUhEUgAACggAAAH3CAYAAABkE0Z3AAAAOXRFWHRTb2Z0d2FyZQBNYXRwbG90bGliIHZlcnNpb24zLjUuMiwgaHR0cHM6Ly9tYXRwbG90bGliLm9yZy8qNh9FAAAACXBIWXMAAA9hAAAPYQGoP6dpAACtjElEQVR4nOzde5yWZZ0/8M+DnAScQRQGRiVNMQ6ZGhiSh0RZUaA80CYtmBnppog/haz1tWlH10OrlSmRtanroTyklrhC5tmVUEHNEMQzEs2gITOicn5+f0zMOjIgMjMMDO/36zWvx/ne131f3/vhmXHm4cN1FYrFYjEAAAAAAAAAAABAi9KquRsAAAAAAAAAAAAAGp+AIAAAAAAAAAAAALRAAoIAAAAAAAAAAADQAgkIAgAAAAAAAAAAQAskIAgAAAAAAAAAAAAtkIAgAAAAAAAAAAAAtEACggAAAAAAAAAAANACCQhuAYrFYqqrq1MsFpu7FQAAAAAAAAAAAFoIAcEtwFtvvZXS0tK89dZbzd0KAAAAAAAAAAAALYSAIAAAAAAAAAAAALRAAoIAAAAAAAAAAADQAgkIAgAAAAAAAAAAQAskIAgAAAAAAAAAAAAtkIAgAAAAAAAAAAAAtEBbZUDwoYceymc/+9mUl5enUCjkjjvuWGfMnDlz8rnPfS6lpaXp2LFjDjjggMyfP7/2+LJlyzJu3LjstNNO6dSpU0aOHJnKyso611i8eHFGjx6dkpKSdO7cOWPHjs3SpUvrjJk/f36GDx+eDh06pFu3bjnnnHOyatWqJrlvAAAAAAAAAAAA2FhbZUDw7bffzr777psrr7yy3uMvvvhiDj744PTu3TsPPPBA/vznP+e8885L+/bta8ecffbZufPOO3PLLbfkwQcfzMKFC3P88cfXuc7o0aMze/bs3HPPPZkyZUoeeuihnHrqqbXHV69eneHDh2fFihV59NFHc+211+aaa67J+eef3zQ3DgAAAAAAAAAAABupUCwWi83dREMUCoXcfvvtOfbYY2tro0aNSps2bXLdddfVe05VVVW6du2aG2+8MZ///OeTJHPnzk2fPn0yffr0HHjggZkzZ0769u2bxx9/PAMGDEiSTJ06NcOGDcuCBQtSXl6eu+++OyNGjMjChQtTVlaWJJk8eXK++c1v5vXXX0/btm3rnX/58uVZvnx57efV1dXZbbfdUlVVlZKSksZ4WgAAAAAAAAAAANjGbZUrCG7ImjVrctddd2XvvffO0KFD061btwwcOLDONsQzZ87MypUrM2TIkNpa796907Nnz0yfPj1JMn369HTu3Lk2HJgkQ4YMSatWrTJjxozaMfvss09tODBJhg4dmurq6syePXu9PV544YUpLS2t/dhtt90a6/YBAAAAAAAAAAAgSQsMCC5atChLly7NRRddlKOOOip/+MMfctxxx+X444/Pgw8+mCSpqKhI27Zt07lz5zrnlpWVpaKionZMt27d6hxv3bp1unTpUmfMe8OBa6+x9tj6nHvuuamqqqr9eO211xp0zwAAAAAAAAAAAPB+rZu7gca2Zs2aJMkxxxyTs88+O0my33775dFHH83kyZPzmc98pjnbS5K0a9cu7dq1a+42AAAAAAAAAAAAaMFa3AqCO++8c1q3bp2+ffvWqffp0yfz589PknTv3j0rVqzIkiVL6oyprKxM9+7da8csWrSozvFVq1Zl8eLFdcZUVlauc421xwAAAAAAAAAAAKC5tLiAYNu2bXPAAQfkueeeq1OfN29ePvKRjyRJ+vfvnzZt2uTee++tPf7cc89l/vz5GTRoUJJk0KBBWbJkSWbOnFk75r777suaNWsycODA2jHPPPNMnSDhPffck5KSknUCigAAAAAAAAAAALA5bZVbDC9dujQvvPBC7ecvv/xynnrqqXTp0iU9e/bMOeeckxNOOCGHHnpoBg8enKlTp+bOO+/MAw88kCQpLS3N2LFjM2HChHTp0iUlJSUZP358Bg0alAMPPDBJzYqDRx11VE455ZRMnjw5K1euzBlnnJFRo0alvLw8SXLkkUemb9++OfHEE3PJJZekoqIi3/rWtzJu3DhbCAMAAAAAAAAAANCsCsVisdjcTXxYDzzwQAYPHrxO/aSTTso111yTJPnVr36VCy+8MAsWLMjHPvaxfPe7380xxxxTO3bZsmWZOHFifv3rX2f58uUZOnRoJk2aVGdr4MWLF+eMM87InXfemVatWmXkyJG5/PLL06lTp9oxr776ak477bQ88MAD6dixY0466aRcdNFFad1647OX1dXVKS0tTVVVVUpKSjbhGQEAAAAAAAAAAIC6tsqAYEsjIAgAAAAAAABs0JwpycOXJq/PTbr2Tg6ZmPQZ0dxd0Vy8Hhpk2uyKTLr/hcyrXJq9yzrl9MF7ZWi/7h98IgBshQQEtwACggAAAAAAAMB6zZmS3DT6fcVCcsL1QmHbIq+HBpk2uyL/et3MOrVCIZk8pr+QIAAtUqvmbgAAAAAAAACADXj40nqKxeSRyzZ7K2wBvB4aZNL9L6xTKxaTSQ+82AzdAEDTExAEAAAAAAAA2JK9Prf++qL11GnZvB4aZF7l0nrrz1e+tZk7AYDNQ0AQAAAAAAAAYEvWtXf99W7rqdOyeT00yN5lneqt9yrbYTN3AgCbh4AgAAAAAAAAwJbskIlJCu8rFv5R5wPNmZJcNTi5oEfN45wpzd1Rw2zm18O02RU55opH0ue8qTnmikcybXZFk8yzuZw+eK8U3vf0FQrJuMP2bPzJWtprL9m899QSn7/NpSU+dy3xtdcS74ktUqFYLBabu4ltXXV1dUpLS1NVVZWSkpLmbgcAAAAAAADY0syZkjxyWc02st1614TBeg9v7q62fHOmJDeNfl+xkJxwfdJnRLO01Cg20+th2uyK/Ot1M+vUCoVk8pj+Gdqve6PPt7lMm12RSQ+8mOcr30qvsh0y7rA9c2Rj309LfO1tzntqic/f5tISn7uW+NpriffEFktAcAsgIAgAAAAAAADQBK4anCyctW59l/7JKfdt/n62Msdc8UieXlC1Tn3f3Trnd+MOaoaOtiIt8bW3Oe+pJT5/m0tLfO5a4muvJd4TWyxbDAMAAAAAAADQMr0+t/76ovXUqWNe5dJ6689XvrWZO9kKtcTX3ua8p5b4/G0uLfG5a4mvvZZ4T2yxBAQBAAAAAAAAaJm69q6/3m09derYu6xTvfVeZTts5k62Qi3xtbc576klPn+bS0t87lria68l3hNbLAFBAAAAAAAAAFqmQyYmKbyvWPhHnQ9y+uC9Unjf01coJOMO27N5GtqatMTX3ua8p5b4/G0uLfG5a4mvvZZ4T2yxCsVisdjcTWzrqqurU1pamqqqqpSUlDR3OwAAAAAAAAAtx5wpySOX1Wyl2K13TSCi9/Dm7mqrMW12RSY98GKer3wrvcp2yLjD9syR/bo3d1tbh5b42tuc99QSn7/NpSU+dy3xtdcS74ktkoDgFkBAEAAAAAAAAAAAgMZmi2EAAAAAAAAAAABogQQEAQAAAAAAAAAAoAUSEAQAAAAAAAAAAIAWSEAQAAAAAAAAAAAAWiABQQAAAAAAAAAAAGiBBAQBAAAAAAAAAACgBRIQBAAAAAAAAAAAgBZIQBAAAAAAAAAAAABaIAFBAAAAAAAAAAAAaIEEBAEAAAAAAAAAAKAFEhAEAAAAAAAAAACAFkhAEAAAAAAAAAAAAFogAUEAAAAAAAAAAABogQQEAQAAAAAAAAAAoAUSEAQAAAAAAAAAAIAWSEAQAAAAAAAAAAAAWiABQQAAAAAAAAAAAGiBBAQBAAAAAAAAAACgBRIQBAAAAAAAAAAAgBZIQBAAAAAAAAAAAABaIAFBAAAAAAAAAAAAaIEEBAEAAAAAAAAAAKAFEhAEAAAAAAAAAACAFkhAEAAAAAAAAAAAAFogAUEAAAAAAAAAAABogQQEAQAAAAAAAAAAoAUSEAQAAAAAAAAAAIAWSEAQAAAAAAAAAAAAWqCtMiD40EMP5bOf/WzKy8tTKBRyxx13rHfs1772tRQKhfz4xz+uU1+2bFnGjRuXnXbaKZ06dcrIkSNTWVlZZ8zixYszevTolJSUpHPnzhk7dmyWLl1aZ8z8+fMzfPjwdOjQId26dcs555yTVatWNdatAgAAAAAAAAAAwCbZKgOCb7/9dvbdd99ceeWVGxx3++23509/+lPKy8vXOXb22WfnzjvvzC233JIHH3wwCxcuzPHHH19nzOjRozN79uzcc889mTJlSh566KGceuqptcdXr16d4cOHZ8WKFXn00Udz7bXX5pprrsn555/fODcKAAAAAAAAAAAAm6hQLBaLzd1EQxQKhdx+++059thj69T/+te/ZuDAgZk2bVqGDx+es846K2eddVaSpKqqKl27ds2NN96Yz3/+80mSuXPnpk+fPpk+fXoOPPDAzJkzJ3379s3jjz+eAQMGJEmmTp2aYcOGZcGCBSkvL8/dd9+dESNGZOHChSkrK0uSTJ48Od/85jfz+uuvp23btvX2vHz58ixfvrz28+rq6uy2226pqqpKSUlJIz9DAAAAAAAAAAAAbIu2yhUEP8iaNWty4okn5pxzzkm/fv3WOT5z5sysXLkyQ4YMqa317t07PXv2zPTp05Mk06dPT+fOnWvDgUkyZMiQtGrVKjNmzKgds88++9SGA5Nk6NChqa6uzuzZs9fb34UXXpjS0tLaj912263B9wwAAAAAAAAAAADv1SIDghdffHFat26dM888s97jFRUVadu2bTp37lynXlZWloqKitox3bp1q3O8devW6dKlS50x7w0Hrr3G2mPrc+6556aqqqr247XXXvtQ9wcAAAAAAAAAAAAfpHVzN9DYZs6cmZ/85CeZNWtWCoVCc7dTr3bt2qVdu3bN3QYAAAAAAAAAAAAtWItbQfDhhx/OokWL0rNnz7Ru3TqtW7fOq6++mokTJ2b33XdPknTv3j0rVqzIkiVL6pxbWVmZ7t27145ZtGhRneOrVq3K4sWL64yprKxc5xprjwEAAAAAAAAAAEBzaXEBwRNPPDF//vOf89RTT9V+lJeX55xzzsm0adOSJP3790+bNm1y77331p733HPPZf78+Rk0aFCSZNCgQVmyZElmzpxZO+a+++7LmjVrMnDgwNoxzzzzTJ0g4T333JOSkpL07dt3c9wuAAAAAAAAAAAA1Gur3GJ46dKleeGFF2o/f/nll/PUU0+lS5cu6dmzZ3baaac649u0aZPu3bvnYx/7WJKktLQ0Y8eOzYQJE9KlS5eUlJRk/PjxGTRoUA488MAkSZ8+fXLUUUfllFNOyeTJk7Ny5cqcccYZGTVqVMrLy5MkRx55ZPr27ZsTTzwxl1xySSoqKvKtb30r48aNs4UwAAAAAAAAAAAAzWqrDAg+8cQTGTx4cO3nEyZMSJKcdNJJueaaazbqGj/60Y/SqlWrjBw5MsuXL8/QoUMzadKkOmNuuOGGnHHGGTniiCNqx15++eW1x7fbbrtMmTIlp512WgYNGpSOHTvmpJNOyve+972G3yQAAAAAAAAAAAA0QKFYLBabu4ltXXV1dUpLS1NVVZWSkpLmbgcAAAAAAIBtyZwpycOXJq/PTbr2Tg6ZmPQZ0dxdAQAAjaBVczcAAAAAAAAANJM5U5KbRicLZyUr36l5vGlMTR0AANjqCQgCAAAAAADAturhS+spFpNHLtvsrQAAAI1PQBAAAAAAAAC2Va/Prb++aD11AABgqyIgCAAAAAAAANuqrr3rr3dbTx0AANiqCAgCAAAAAADAtuqQiUkK7ysW/lEHAAC2dgKCAAAAAAAAsK3qMyI54fpkl/5Jm441j6NuSHoPb+7OAACARlAoFovF5m5iW1ddXZ3S0tJUVVWlpKSkudsBAAAAAAAAAACgBbCCIAAAAAAAAAAAALRAAoIAAAAAAAAAAADQAgkIAgAAAAAAAAAAQAskIAgAAAAAAAAAAAAtkIAgAAAAAAAAAAAAtEACggAAAAAAAAAAANACCQgCAAAAAAAAAABACyQgCAAAAAAAAAAAAC2QgCAAAAAAAAAAAAC0QAKCAAAAAAAAAAAA0AIJCAIAAAAAAAAAAEALJCAIAAAAAAAAAAAALVDrxrjIihUr8vTTT+ell15KRUVF3n777bRp0yadO3dOz549069fv+y6666NMRUAAAAAAAAAAACwETY5IPjyyy/n17/+de6+++489thjWbVq1QbH9+jRI//0T/+U4447LsOGDUvr1o2STQQAAAAAAAAAAADqUSgWi8UPc8Idd9yRyy+/PA8++GCS5MOcXigUkiRdunTJV7/61YwbN87Kgkmqq6tTWlqaqqqqlJSUNHc7AAAAAAAAAAAAtAAbHRC84447cv7552f27Nm1ocD27dtnv/32y6c+9an0798/3bp1S5cuXbLjjjvm3XffzeLFi/Pmm29m3rx5efzxx/PYY4/ltddeq5m4UEjbtm0zduzYnH/++enWrVvT3eUWTkAQAAAAAAAAAACAxrZRAcHDDz88Dz74YIrFYtq3b59hw4Zl9OjRGT58eNq2bfuhJnzhhRdyww035Ne//nXmzZuXQqGQkpKSXHfddRkxYsQm38jWTEAQAAAAAAAAAACAxtZqYwY98MAD6dKlSy644IJUVFTk1ltvzXHHHfehw4FJstdee+Xb3/525s6dm4ceeihDhgxJVVVVZs2a9aGvBQAAAAAAAAAAANRvo1YQ/M///M+cdtpp6dixY5M08dhjj+Xvf/97jj766Ca5/pbOCoIAAAAAAAAAAAA0to0KCNK0BAQBAAAAAAAAAABobBu1xTAAAAAAAAAAAACwdREQBAAAAAAAAAAAgBZIQBAAAAAAAAAAAABaoNYNOfkrX/nKhz6nUCikffv2KS0tTa9evXLggQemT58+DWkDAAAAAAAAAAAAeJ9CsVgsburJrVq1SqFQaHATAwYMyGWXXZaDDjqowdfaGlVXV6e0tDRVVVUpKSlp7nYAAAAAAAAAAABoARq0xXDPnj3Ts2fP7LzzzikWi7Ufbdq0SVlZWcrKytK2bdvaepLsvPPO2XXXXVNSUlJbf/zxx/OZz3wmN9xwQ6PcFAAAAAAAAAAAAGzrGhQQfOWVV3L77bdnhx12SNu2bXP22WfnySefzDvvvJOFCxdm4cKFefvtt/Pkk0/mrLPOSps2bdKpU6fcfvvtefPNN/Paa6/l4osvzg477JA1a9bkq1/9al577bXGujcAAAAAAABoXHOmJFcNTi7oUfM4Z0pzdwQAALBeDdpiuLKyMvvvv3+qq6tzzz33ZNCgQRscP3369AwZMiQ77LBDnnzyyfTo0SNJ8uSTT+bggw/OsmXL8vWvfz0XX3zxpra0VbLFMAAAAAAAwFZgzpTkptHvKxaSE65P+oxolpYAAAA2pEErCF566aWpqKjIhAkTPjAcmCSDBg3KhAkTsmjRovzwhz+sre+///75yle+kmKxmHvuuachLQEAAAAAAEDTePjSeorF5JHLNnsrAAAAG6NBAcHf/e53KRQKGTp06Eafc9RRRyVJ7rrrrjr1o48+OknNtsUAAAAAAACwxXl9bv31ReupAwAANLMGBQQXLFiQJGnXrt1Gn7N27Npz1yovL0+SvPPOOw1pCQAAAAAAAJpG197117utpw4AANDMGhQQ7NixY5Jk5syZG33OE088kSTp0KFDnfry5cuTJF26dGlISwAAAAAAANA0DpmYpPC+YuEfdQAAgC1PgwKC/fv3T7FYzIUXXpg333zzA8f//e9/z0UXXZRCoZABAwbUOfbcc88lSbp27fqB13nooYfy2c9+NuXl5SkUCrnjjjtqj61cuTLf/OY3s88++6Rjx44pLy/Pl770pSxcuLDONZYtW5Zx48Zlp512SqdOnTJy5MhUVlbWGbN48eKMHj06JSUl6dy5c8aOHZulS5fWGTN//vwMHz48HTp0SLdu3XLOOedk1apVH3gPAAAAAAAAbGX6jEhOuD7ZpX/SpmPN46gbkt7Dm7szAACAejUoIHj66acnSV577bUceOCBmTp16nrH3n333fn0pz+d+fPnJ0nGjRtX5/jUqVNTKBRywAEHfOC8b7/9dvbdd99ceeWV6xx75513MmvWrJx33nmZNWtWbrvttjz33HP53Oc+V2fc2WefnTvvvDO33HJLHnzwwSxcuDDHH398nTGjR4/O7Nmzc88992TKlCl56KGHcuqpp9YeX716dYYPH54VK1bk0UcfzbXXXptrrrkm559//gfeAwAAAAAAAFuhPiOSU+5L/n1hzaNwIAAAsAUrFIvFYkMuMG7cuPzsZz9LoVCznPrOO++c/fbbr3YlwNdffz1PPfVU3njjjSRJsVjM1772tUyaNKn2GhUVFfnoRz+aZcuW5eabb87nP//5jb+BQiG33357jj322PWOefzxx/OpT30qr776anr27Jmqqqp07do1N954Y+1cc+fOTZ8+fTJ9+vQceOCBmTNnTvr27ZvHH3+8drXDqVOnZtiwYVmwYEHKy8tz9913Z8SIEVm4cGHKysqSJJMnT843v/nNvP7662nbtu1G3UN1dXVKS0tTVVWVkpKSjb53AAAAAAAAAAAAWJ/WDb3AlVdemY985CP5zne+k2XLluX111/PH//4xzpj1mYQ27Vrl29/+9v5t3/7tzrHS0pKMmfOnCTJLrvs0tCW1lFVVZVCoZDOnTsnSWbOnJmVK1dmyJAhtWN69+6dnj171gYEp0+fns6dO9fZCnnIkCFp1apVZsyYkeOOOy7Tp0/PPvvsUxsOTJKhQ4fmtNNOy+zZs7P//vvX28/y5cuzfPny2s+rq6sb+Y4BAAAAAAAAAADY1jU4IJgk3/jGN3LSSSfl2muvzR//+Mf85S9/yZtvvpkk2XHHHdOvX78cccQROemkk9KjR491zu/QoUM+8pGPNEYr61i2bFm++c1v5otf/GLt6nwVFRVp27ZtbWBwrbKyslRUVNSO6datW53jrVu3TpcuXeqMeW84cO011h5bnwsvvDDf/e53G3RfAAAAAAAAAAAAsCGNEhBMaoJx3/jGN/KNb3yjsS7ZYCtXrswXvvCFFIvF/OxnP2vudmqde+65mTBhQu3n1dXV2W233ZqxIwAAAAAAAAAAAFqaVs018cKFC5v0+mvDga+++mruueee2tUDk6R79+5ZsWJFlixZUuecysrKdO/evXbMokWL6hxftWpVFi9eXGdMZWXlOtdYe2x92rVrl5KSkjofAAAAAAAAAAAA0JgaFBA888wzN+m8BQsW5LDDDmvI1Bu0Nhz4/PPP549//GN22mmnOsf79++fNm3a5N57762tPffcc5k/f34GDRqUJBk0aFCWLFmSmTNn1o657777smbNmgwcOLB2zDPPPFMnSLg2jNi3b98muz8AAAAAAAAAAAD4IA3aYviKK65Ily5d8p3vfGejz3nttddy2GGH5ZVXXtnkeZcuXZoXXnih9vOXX345Tz31VLp06ZIePXrk85//fGbNmpUpU6Zk9erVqaioSJJ06dIlbdu2TWlpacaOHZsJEyakS5cuKSkpyfjx4zNo0KAceOCBSZI+ffrkqKOOyimnnJLJkydn5cqVOeOMMzJq1KiUl5cnSY488sj07ds3J554Yi655JJUVFTkW9/6VsaNG5d27dpt8v0BAAAAAAAAAABAQxWKxWJxU09u1apVCoVCfvzjH2f8+PEfOP7ll1/OEUcckVdeeSVt27bNsmXLNmneBx54IIMHD16nftJJJ+U73/lO9thjj3rPu//++2tXLly2bFkmTpyYX//611m+fHmGDh2aSZMm1dkaePHixTnjjDNy5513plWrVhk5cmQuv/zydOrUqXbMq6++mtNOOy0PPPBAOnbsmJNOOikXXXRRWrfe+OxldXV1SktLU1VVZbthAAAAAAAAAAAAGkWDAoKnnXZafv7zn6dVq1a5+uqrc+KJJ6537EsvvZTDDz888+fPT9u2bXPTTTflmGOO2dSpWxQBQQAAAAAAAAAAABpbq4acPGnSpJxwwglZs2ZNxo4dmzvvvLPecS+88EIOO+ywzJ8/P+3atcutt94qHAgAAAAAAAAAAABNqEEBwUKhkOuuuy5Dhw7NqlWrcsIJJ+TBBx+sM2bevHk57LDDsmDBgrRv3z633XZbRowY0aCmAQAAAAAAAAAAgA1rUEAwSVq3bp3bbrstn/70p7Ns2bJ87nOfy8yZM5Mkc+bMyeDBg7Nw4cJsv/32ueOOO3L00Uc3uGkAAAAAAAAAAABgwxocEEyS7bffPnfddVc+8YlP5K233sqwYcPy29/+Nocffnj+9re/pUOHDvnd736XI488sjGmAwAAAAAAAAAAAD5AoVgsFhvrYpWVlTn44IPz4osvplAopFgspkOHDrnzzjszePDgxpqmxamurk5paWmqqqpSUlLS3O0AAAAAAAAAAADQAjTKCoJrlZWV5Y9//GPKy8tTLBbTqVOn3H333cKBAAAAAAAAAAAAsJlt1AqC3/ve9z7URZ999tncfPPNOeqoo3LggQeud9z555//oa7bUllBEAAAAAAAAAAAgMa2UQHBVq1apVAoNPrkq1evbvRrbo0EBAEAAAAAAAAAAGhsrTd24EbkCAEAAAAAAAAAAIAtxEYFBNesWdPUfQAAAAAAAAAAAACNqFVzNwAAAAAAAAAAAAA0PgFBAAAAAAAAAAAAaIEEBAEAAAAAAAAAAKAF2qiA4N/+9rem7iMVFRVNPgcAAAAAAAAAAABsKzYqILjnnnvmzDPPzF//+tdGb+Dmm2/OJz7xiVx11VWNfm0AAAAAAAAAAADYVm1UQHDVqlW58sors9dee+Wkk07KH/7wh6xZs2aTJ33ttddyySWXpE+fPvniF7+Yv/zlL2nbtu0mXw8AAAAAAAAAAACoq1AsFosfNGjevHk5++yzc/fdd6dQKCRJunXrlmOOOSYHHnhgDjjggPTt27f22Pu98cYbefzxx/PYY4/l3nvvzaOPPppisZhisZhddtkl3/3ud/PlL385rVptVF6xxamurk5paWmqqqpSUlLS3O0AAAAAAAAAAADQAmxUQHCtRx99ND/4wQ8ybdq0FIvFOoHAtm3bZqeddsqOO+6YHXfcMe+++24WL16cN998M1VVVbXj1k636667Zvz48Rk/fnzat2/fiLe09REQBAAAAAAAAAAAoLF9qIDgWvPmzcuvfvWr3HLLLXn55ZfXvWihkPou265duwwdOjSnnHJKjj766G12xcD3ExAEAAAAAAAAAACgsW1SQPC95s+fn4cffjiPPvpoFixYkNdffz2LFy9O+/bt07Vr13Tt2jX77LNPDjnkkHzqU59K27ZtG6v3FkNAEAAAAAAAAAAAgMbW4IAgDScgCAAAAAAAAAAAQGOzxy8AAAAAAAAAAAC0QAKCAAAAAAAAAAAA0AIJCAIAAAAAAAAAAEALJCAIAAAAAAAAAAAALZCAIAAAAAAAAAAAALRAAoIAAAAAAAAAAADQAgkIAgAAAAAAAAAAQAskIAgAAAAAAAAAAAAtkIAgAAAAAAAAAAAAtEACggAAAAAAAAAAANACCQgCAAAAAAAAAABAC9S6qSeorKzMlClT8sYbb2SPPfbIiBEj0qFDh6aeFgAAAAAAAAAAALZpDQoIzpkzJ9/+9rdTKBTy85//PJ07d65z/Pe//33+5V/+Je+++25tbdddd83vfve77Lfffg2ZGgAAAAAAAAAAANiABm0xfMcdd+TWW2/NwoUL1wkHLlq0KGPGjMk777yTYrFY+/Haa6/ls5/9bJYuXdqQqQEAAAAAAAAAAIANaFBA8N57702hUMiIESPWOTZp0qQsXbo0rVu3zmWXXZann346l1xySVq1apWFCxfmF7/4RUOmBgAAAAAAAAAAADagQQHB+fPnJ0n233//dY799re/TaFQyJe+9KWcddZZ2WefffL1r389Y8eOTbFYzO9///uGTA0AAAAAAAAAAABsQIMCgosWLUqSdOvWrU79jTfeyOzZs5Mk//Iv/1Ln2Oc+97kkybPPPtuQqQEAAAAAAAAAAIANaFBA8N13302SLFu2rE79kUceSZK0bds2Bx98cJ1jPXr0SJIsWbKkIVMDAAAAAAAAAAAAG9CggGCXLl2S/N9Ww2vde++9SZIBAwakbdu2dY6tWrUqSdKpU6eGTA0AAAAAAAAAAABsQIMCgvvuu2+S5MYbb6ytvfvuu7nllltSKBRy+OGHr3POq6++miQpKyvb5HkfeuihfPazn015eXkKhULuuOOOOseLxWLOP//89OjRI9tvv32GDBmS559/vs6YZcuWZdy4cdlpp53SqVOnjBw5MpWVlXXGLF68OKNHj05JSUk6d+6csWPHZunSpXXGzJ8/P8OHD0+HDh3SrVu3nHPOObUhSAAAAAAAAAAAAGguDQoIjho1KsViMXfeeWdGjRqVK664IkceeWQWLVqUQqGQL37xi+ucM2PGjCTJRz7ykU2e9+23386+++6bK6+8st7jl1xySS6//PJMnjw5M2bMSMeOHTN06NA6WyGfffbZufPOO3PLLbfkwQcfzMKFC3P88cfXuc7o0aMze/bs3HPPPZkyZUoeeuihnHrqqbXHV69eneHDh2fFihV59NFHc+211+aaa67J+eefv8n3BgAAAAAAAAAAAI2hUCwWi5t68po1a3LYYYflkUceSaFQqK0Xi8WMHTs2v/jFL9Y556Mf/WheffXVfOc738l55523qVPXKhQKuf3223PsscfWzl1eXp6JEyfm61//epKkqqoqZWVlueaaazJq1KhUVVWla9euufHGG/P5z38+STJ37tz06dMn06dPz4EHHpg5c+akb9++efzxxzNgwIAkydSpUzNs2LAsWLAg5eXlufvuuzNixIgsXLiwdkXEyZMn55vf/GZef/31dbZXXp/q6uqUlpamqqoqJSUlDX5OAAAAAAAAAAAAoEErCLZq1Sp33313JkyYkF133TWtW7fObrvtlvPOOy8/+9nP1hk/ZcqUvPLKK0mSYcOGNWTq9Xr55ZdTUVGRIUOG1NZKS0szcODATJ8+PUkyc+bMrFy5ss6Y3r17p2fPnrVjpk+fns6dO9eGA5NkyJAhadWqVe0qiNOnT88+++xTZ7vkoUOHprq6OrNnz15vj8uXL091dXWdDwAAAAAAAAAAAGhMrRt6gY4dO+Y///M/85//+Z8fOPaggw7Kyy+/nKRhWwxvSEVFRZLUCe2t/XztsYqKirRt2zadO3fe4Jhu3brVOd66det06dKlzpj65nlvH/W58MIL893vfvdD3hkAAAAAAAAAAABsvAatIPhh7bjjjvnIRz7SZOHArcW5556bqqqq2o/XXnutuVsCAAAAAAAAAACghdmsAcHNoXv37kmSysrKOvXKysraY927d8+KFSuyZMmSDY5ZtGhRneOrVq3K4sWL64ypb5739lGfdu3apaSkpM4HAAAAAAAAAAAANKYGBQRXrlyZZ599Ns8++2yWL1++zvFly5Zl4sSJ2W233bL99tunb9+++elPf9qQKT/QHnvske7du+fee++trVVXV2fGjBkZNGhQkqR///5p06ZNnTHPPfdc5s+fXztm0KBBWbJkSWbOnFk75r777suaNWsycODA2jHPPPNMnSDhPffck5KSkvTt27dJ7xMAAAAAAAAAAAA2pFAsFoubevLNN9+cL37xi+nSpUsWLFiQdu3a1Tl+9NFH5w9/+EPeO0WhUMhpp52WK664YpObXrp0aV544YUkyf7775/LLrssgwcPTpcuXdKzZ89cfPHFueiii3Lttddmjz32yHnnnZc///nPefbZZ9O+ffskyWmnnZb/+Z//yTXXXJOSkpKMHz8+SfLoo4/W6b+ysjKTJ0/OypUrc/LJJ2fAgAG58cYbkySrV6/Ofvvtl/Ly8lxyySWpqKjIiSeemK9+9av5j//4j42+n+rq6pSWlqaqqspqggAAAAAAAAAAADSKBq0gOG3atBSLxRx77LHrhAPvuuuuTJs2LUmy66675rjjjssuu+ySYrGYn/3sZ3WCeB/WE088kf333z/7779/kmTChAnZf//9c/755ydJvvGNb2T8+PE59dRTc8ABB2Tp0qWZOnVqbTgwSX70ox9lxIgRGTlyZA499NB07949t912W515brjhhvTu3TtHHHFEhg0bloMPPjhXXXVV7fHtttsuU6ZMyXbbbZdBgwZlzJgx+dKXvpTvfe97m3xvAAAAAAAAAAAA0BgatILg/vvvnz//+c+59tprM2bMmDrHRo4cmdtvvz0f+9jH8thjj2WHHXZIVVVVPv3pT2fu3Lk56aST8qtf/arBN9ASWEEQAAAAAAAAAACAxtagFQQXLVqUJNlrr73q1NesWZN77703hUIh48ePzw477JAkKS0tzRlnnJFisZjp06c3ZGoAAKCh5kxJrhqcXNCj5nHOlObuCLZevp54L6+HrYM/p63CtNkVOeaKR9LnvKk55opHMm12RXO3BI3P9yNoHL6WAAAA6tWgFQTbtWuXVatWZdasWdl3331r67NmzcqAAQNSKBTy0ksv5SMf+UjtsYcffjif+cxn0qFDhyxdurRh3bcQVhAEAGCzmzMluWn0+4qF5ITrkz4jmqUl2Gr5euK9vB62Dv6ctgrTZlfkX6+bWadWKCSTx/TP0H7dm6kraGS+H0Hj8LUEAACwXg1aQbBdu3ZJkjfeeKNO/aGHHkqS7LrrrnXCgUlqVxNcvXp1Q6YGAAAa4uFL6ykWk0cu2+ytwFbP1xPv5fWwdfDntFWYdP8L69SKxWTSAy82QzfQRHw/gsbhawkArKYLwHo1KCC4Nvw3Y8aMOvU777wzhUIhhx566DrnLF68OEnStWvXhkwNAAA0xOtz668vWk8dWD9fT7yX18PWwZ/TVmFeZf27jzxf+dZm7gSakO9H0Dh8LQGwrVu7mu7CWcnKd2oebxojJAhAkgYGBAcPHpxisZif/vSnmTNnTpLk97//fR544IEkybBhw9Y55y9/+UuSpEePHg2ZGgAAaIiuveuvd1tPHVg/X0+8l9fD1sGf01Zh77JO9dZ7le2wmTuBJuT7ETQOX0sAbOuspgvABjQoIDh+/Pi0bds2ixYtysc//vHsvPPOOe6441IsFrPLLrtk5MiR65zzhz/8IYVCIZ/4xCcaMjUAANAQh0xMUnhfsfCPOvCh+Hrivbwetg7+nLYKpw/eK4X3/TEVCsm4w/ZsnoagKfh+BI3D1xIA2zqr6QKwAQ0KCPbq1SvXXXddOnTokGKxmMWLF6dYLKZz58759a9/nbZt29YZX1FRkXvuuSdJcvjhhzdkagAAoCH6jEhOuD7ZpX/SpmPN46gbkt7Dm7sz2Pr4euK9vB62Dv6ctgpD+3XP5DH9s+9undOh7XbZd7fO+fmY/jmyX/fmbg0aj+9H0Dh8LQGwrbOaLgAbUCgWi8WGXmTRokW56667UlFRkR49euRzn/tcunTpss64P/zhD/n1r3+dJPnxj3+c0tLShk7dIlRXV6e0tDRVVVUpKSlp7nYAAAAAAAAAgK3FnCnJTWOSvDf+URCYByBJIwUEaRgBQQAAAAAAAABgk82ZkjxyWc22wt16J4dMFA4EIImA4BZBQBAAAAAAAAAAAIDG1qq5GwAAAAAAAAAAAAAaX+vGvNibb76Zp59+Om+88UbefffdfNDihF/60pcac3oAAAAAAAAAAADgHxpli+EHHngg3/72t/PII49s/MSFQlatWtXQqVsEWwwDAAAAAAAAAADQ2Bq8guDPfvazjB8/PsVi8QNXDAQAAAAAAAAAAAA2j1YNOXnOnDk588wzUywWs88+++SOO+7IXXfdlaRmhcAXX3wxjz/+eH72s5/lk5/8ZJLk4IMPzuzZs/PSSy81vHsAAAAAAAAAAACgXg3aYvj000/P5MmT07Vr17zwwgvZYYcdMnv27Oyzzz4pFApZvXp17dhisZh/+7d/yw9/+MMcfvjh+eMf/9goN9AS2GIYAAAAAAAAAACAxtagFQQffPDBFAqFnHnmmdlhhx02OLZQKOTiiy/O4Ycfnvvvvz+/+tWvGjI1AAAAAAAAAAAAsAENCgguWLAgSWq3D05qgoBrrVy5cp1zTj311BSLxVx//fUNmRoAAAAAAAAAAADYgAYFBJctW5YkKS8vr6117Nix9r/ffPPNdc7Za6+9kiTPPvtsQ6YGAAAAAAAAAAAANqBBAcEuXbokSd5+++3aWteuXWtXEZw3b94657zxxhtJkiVLljRkagAAAAAAAAAAAGADGhQQ7N27d5Lk+eefr6116NAhvXr1SpL8/ve/X+ec22+/PUlNkBAAAAAAAAAAAABoGg0KCB588MEpFot5+OGH69SPP/74FIvFXH755bn66qvz9ttvZ9GiRbnkkkvyy1/+MoVCIYcffniDGgcAAAAAAAAAAADWr1AsFoubevKMGTMyaNCgdOnSJQsWLEj79u2TJH//+9/zsY99LG+++eY65xSLxWy//fZ54okn0qdPn03vvAWprq5OaWlpqqqqUlJS0tztAAAAAAAAAAAA0AI0aAXBgQMH5uqrr87FF19cJwy40047Zdq0adl9991TLBbrfHTr1i233367cCAAAAAAAAAAAAA0oQatIPhBVq5cmfvuuy+zZ8/OqlWr0qtXrwwdOjQdOnRoqim3SlYQBAAAAAAAAAAAoLE1aUCQjSMgCAAAAAAAAAAAQGNr0BbDAAAAAAAAAAAAwJZJQBAAAAAAAAAAAABaoNYbO3D+/PmNPnnPnj0b/ZoAAAAAAAAAAADAhwgI7r777ikUCo02caFQyKpVqxrtegAAAAAAAAAAAMD/2eiAYJIUi8Wm6gMAAAAAAAAAAABoRB8qIFgoFNK+ffscc8wx+djHPtZUPQEAAAAAAAAAAAANVChu5LKA2223XYrFYu02wwcccEBOPPHEjBo1KjvttFOTNtnSVVdXp7S0NFVVVSkpKWnudgAAAAAAAAAAAGgBWm3swFdffTX/8R//kT59+qRYLOaxxx7LmWeemfLy8hx77LG57bbbsmLFiqbsFQAAAAAAAAAAANhIG72C4Hs9+eST+e///u/85je/SWVlZc2FCoWUlpbmC1/4Qk488cQcdNBBjd5sS2UFQQAAAAAAAAAAABrbJgUE11q9enX+8Ic/5L//+7/z+9//Pu+++27tFsS77757TjzxxIwZMyZ77bVXozXcEgkIAgAAAAAAAAAA0NgaFBB8r6VLl+bWW2/Nf//3f+fBBx9MsVisDQsOHDgwX/7yl3Pqqac2xlQtjoAgAAAAAAAAAAAAja3RAoLvtWDBglx//fW57rrrMmfOnCRJ+/bt88477zT2VC2CgCAAAAAAAAAAAACNrXVTXHTXXXfN4YcfngULFuTll1/OsmXLmmIaAAAAAAAAAAAAYD0aNSD4yiuv5Prrr8/111+f559/PklSLBbTrl27HHvssY05FQAAAAAAAAAAALABrRp6gSVLluSqq67KIYcckj333DPf/va3M2/evBSLxXz605/Oz3/+81RUVOTGG29sjH43yurVq3Peeedljz32yPbbb58999wz3//+9/Pe3ZSLxWLOP//89OjRI9tvv32GDBlSG2pca9myZRk3blx22mmndOrUKSNHjkxlZWWdMYsXL87o0aNTUlKSzp07Z+zYsVm6dOlmuU8AAAAAAAAAAABYn01aQXDVqlW56667ct111+Wuu+7KihUrasN3e+21V0488cSMGTMme+yxR6M2u7Euvvji/OxnP8u1116bfv365YknnsjJJ5+c0tLSnHnmmUmSSy65JJdffnmuvfba7LHHHjnvvPMydOjQPPvss2nfvn2S5Oyzz85dd92VW265JaWlpTnjjDNy/PHH53//939r5xo9enT+9re/5Z577snKlStz8skn59RTT92sgUgAAAAAAAAAAAB4v0LxvcvqfYA//elPue6663LzzTdn8eLFtaHALl265IQTTsiJJ56YAw88sMma3VgjRoxIWVlZ/uu//qu2NnLkyGy//fa5/vrrUywWU15enokTJ+brX/96kqSqqiplZWW55pprMmrUqFRVVaVr16658cYb8/nPfz5JMnfu3PTp0yfTp0/PgQcemDlz5qRv3755/PHHM2DAgCTJ1KlTM2zYsCxYsCDl5eUb1W91dXVKS0tTVVWVkpKSRn42AAAAAAAAAAAA2BZt9BbDvXr1ykEHHZTJkyfn73//e9q0aZPjjjsut912W/72t7/lyiuv3CLCgUny6U9/Ovfee2/mzZuXJHn66afzyCOP5Oijj06SvPzyy6moqMiQIUNqzyktLc3AgQMzffr0JMnMmTOzcuXKOmN69+6dnj171o6ZPn16OnfuXBsOTJIhQ4akVatWmTFjxnr7W758eaqrq+t8AAAAAAAAAAAAQGPa6C2GX3zxxSTJ9ttvn8997nM54YQT0qVLlySpDcx9WIceeugmnfdB/u3f/i3V1dXp3bt3tttuu6xevToXXHBBRo8enSSpqKhIkpSVldU5r6ysrPZYRUVF2rZtm86dO29wTLdu3eocb926dbp06VI7pj4XXnhhvvvd7zboHgEAAAAAAAAAAGBDNjogmCSFQiHLli3LzTffnJtvvrlBExcKhaxatapB11ifm2++OTfccENuvPHG9OvXL0899VTOOuuslJeX56STTmqSOT+Mc889NxMmTKj9vLq6OrvttlszdgQAAAAAAAAAAEBL86ECgsVisan6aFTnnHNO/u3f/i2jRo1Kkuyzzz559dVXc+GFF+akk05K9+7dkySVlZXp0aNH7XmVlZXZb7/9kiTdu3fPihUrsmTJkjqrCFZWVtae37179yxatKjO3KtWrcrixYtrx9SnXbt2adeuXWPcKgAAAAAAAAAAAJtRoVDI7bffnmOPPba5W/lAGx0QvPrqq5uyj0b1zjvvpFWrVnVq2223XdasWZMk2WOPPdK9e/fce++9tYHA6urqzJgxI6eddlqSpH///mnTpk3uvffejBw5Mkny3HPPZf78+Rk0aFCSZNCgQVmyZElmzpyZ/v37J0nuu+++rFmzJgMHDtwctwoAAAAAAAAAAEAjqqioyAUXXJC77rorf/3rX9OtW7fst99+Oeuss3LEEUc0d3sfykYHBLeErXk31mc/+9lccMEF6dmzZ/r165cnn3wyl112Wb7yla8kqUlwnnXWWfnBD36QXr16ZY899sh5552X8vLy2lRnaWlpxo4dmwkTJqRLly4pKSnJ+PHjM2jQoBx44IFJkj59+uSoo47KKaecksmTJ2flypU544wzMmrUqJSXlzfX7QMAAAAAAAAAALAJXnnllRx00EHp3LlzfvjDH2afffbJypUrM23atIwbNy5z585t7hY/lFYfPGTr89Of/jSf//znc/rpp6dPnz75+te/nn/913/N97///dox3/jGNzJ+/PiceuqpOeCAA7J06dJMnTo17du3rx3zox/9KCNGjMjIkSNz6KGHpnv37rntttvqzHXDDTekd+/eOeKIIzJs2LAcfPDBueqqqzbbvQIAAAAAAAAAANA4Tj/99BQKhTz22GMZOXJk9t577/Tr1y8TJkzIn/70p3rP+eY3v5m99947HTp0yEc/+tGcd955WblyZe3xp59+OoMHD84OO+yQkpKS9O/fP0888USS5NVXX81nP/vZ7LjjjunYsWP69euX//mf/2m0+ykUi8Vio12NTVJdXZ3S0tJUVVWlpKSkudsBAAAAAAAAAADY5ixevDg777xzLrjggpx77rnrHVcoFHL77bfX7lb7gx/8IIcffnjKy8vzzDPP5JRTTsmECRPyjW98I0ny8Y9/PPvvv3/+/d//Pdttt12eeuqp7L333tl3330zYsSIrFixIpdeemk6duyYZ599NiUlJTn00EMb5Z42eothAAAAAAAAAAAAaKleeOGFFIvF9O7d+0Od961vfav2v3ffffd8/etfz29+85vagOD8+fNzzjnn1F63V69etePnz5+fkSNHZp999kmSfPSjH23obdTRIrcYBgAAAAAAAAAAgA9jUzfjvemmm3LQQQele/fu6dSpU771rW9l/vz5tccnTJiQr371qxkyZEguuuiivPjii7XHzjzzzPzgBz/IQQcdlG9/+9v585//3OD7eC8BQQAAAAAAAAAAALZ5vXr1SqFQyNy5czf6nOnTp2f06NEZNmxYpkyZkieffDL//u//nhUrVtSO+c53vpPZs2dn+PDhue+++9K3b9/cfvvtSZKvfvWreemll3LiiSfmmWeeyYABA/LTn/600e6pUNzU2CONprq6OqWlpamqqkpJSUlztwMAAAAAAAAAALBNOvroo/PMM8/kueeeS8eOHescW7JkSTp37pxCoZDbb789xx57bC699NJMmjSpzqqAX/3qV3PrrbdmyZIl9c7xxS9+MW+//XZ+//vfr3Ps3HPPzV133dVoKwlaQRAAAAAAAAAAAACSXHnllVm9enU+9alP5be//W2ef/75zJkzJ5dffnkGDRq0zvhevXpl/vz5+c1vfpMXX3wxl19+ee3qgEny7rvv5owzzsgDDzyQV199Nf/7v/+bxx9/PH369EmSnHXWWZk2bVpefvnlzJo1K/fff3/tscbQutGuBAAAAAAAAAAAAFuxj370o5k1a1YuuOCCTJw4MX/729/StWvX9O/fPz/72c/WGf+5z30uZ599ds4444wsX748w4cPz3nnnZfvfOc7SZLtttsuf//73/OlL30plZWV2XnnnXP88cfnu9/9bpJk9erVGTduXBYsWJCSkpIcddRR+dGPftRo92OL4S2ALYYBAAAAAAAAAABobLYYBgAAAAAAAAAAgBZIQBAAAAAAAAAAAABaIAFBAAAAAAAAAAAAaIFab8yg733ve00y+fnnn98k1wUAAAAAAAAAAIBtXaFYLBY/aFCrVq1SKBQaffLVq1c3+jW3RtXV1SktLU1VVVVKSkqaux0AAAAAAAAAAABagI1aQTBJPihHWCgUGmUMAAAAAAAAAAAA0HCtNmbQmjVr1vvx0ksv5YADDkixWMzRRx+dW265Ja+++mqWLVuWZcuW5dVXX82tt96ao48+OsViMQcccEBeeumlrFmzpqnvDQAAAAAAPrw5U5KrBicX9Kh5nDOluTsCAAAA2CQbtcXw+lRVVWXAgAF55ZVXcvXVV2fMmDEbHH/DDTfkpJNOyh577JEnnngipaWlmzp1i2KLYQAAAACALcScKclNo99XLCQnXJ/0GdEsLW115kxJHr40eX1u0rV3cshEzx0AAAA0k41aQXB9fvSjH+XFF1/MKaec8oHhwCQZPXp0TjnllLz44ou59NJLGzI1AAAAAAA0vofre++6mDxy2WZvZau0NmC5cFay8p2ax5vGWIURAAAAmkmDAoK//e1vUygU8s///M8bfc4XvvCFJMltt93WkKkBAAAAAKDxvT63/vqi9dSpS8ASAAAAtigNCgi+8sorSfKhtgpeO/bVV19tyNQAAAAAAND4uvauv95tPXXqErAEAACARnHllVdm9913T/v27TNw4MA89thjm3SdBgUE27RpkyR55plnNvqctWPXngsAAAAAAFuMQyYmKbyvWPhHnQ8kYAkAAEALM212RY654pH0OW9qjrnikUybXdHkc950002ZMGFCvv3tb2fWrFnZd999M3To0CxatOhDX6tBAcF99903xWIxF198cd55550PHP/OO+/k4osvTqFQyCc+8YmGTA0AAAAAAI2vz4jkhOuTXfonbTrWPI66Iek9vLk72zoIWAIAANCCTJtdkX+9bmaeXlCVd1euztMLqvK162c2eUjwsssuyymnnJKTTz45ffv2zeTJk9OhQ4f86le/+tDXalBA8JRTTkmSPPfccznssMPy1FNPrXfs008/ncGDB2fu3JptBE499dSGTA0AAAAAAE2jz4jklPuSf19Y8ygcuPEELAH4MOZMSa4anFzQo+ZxzpTm7ggAoI5J97+wTq1YTCY98GKTzblixYrMnDkzQ4YMqa21atUqQ4YMyfTp0z/09Vo3pJl/+Zd/yR133JFbb701M2fOTP/+/bPPPvvkgAMOSLdu3VIoFFJZWZnHH3+8zjbExx9/fP7lX/6lIVMDAADANmfa7IpMuv+FzKtcmr3LOuX0wXtlaL/uzd0WAEBdfUbUfADAhsyZktw0+v8+XzgruWlMTdDc/0cAgC3EvMql9dafr3yryeZ84403snr16pSVldWpl5WV1S7O92E0KCCYJL/+9a9TXl6eK664ImvWrMmf//znOmHAtYrFYgqFQs4444xcdtllDZ0WAAAAtilrtzFYa+02BpPH9BcSBAAAYOvz8KX1FIvJI5cJCAIAW4y9yzrl6QVV69R7le3QDN1smgZtMZwk2223XX784x/nqaeeyumnn5699947SU0gcO3HXnvtldNOOy1PPvlkLr/88rRu3eBcIgAAAGxTmmMbAwAAAGgyr69n9ZtFH35VHACApnL64L1SKNStFQrJuMP2bLI5d95552y33XaprKysU6+srEz37h9+wYBGS+p9/OMfzxVXXJGkZh/kN998M0nSuXPntGvXrrGmAQAAgG1Sc2xjAAAAAE2ma++abYXfr1vvzd8LAMB6DO3XPZPH9M+kB17M85VvpVfZDhl32J45sgl39mnbtm369++fe++9N8cee2ySZM2aNbn33ntzxhlnfOjrNclSfm3btl1nD2QAAABg07WEbQwAAACg1iETk5vGJCm+p1ioqQMAbEGG9uueoU0YCKzPhAkTctJJJ2XAgAH51Kc+lR//+Md5++23c/LJJ3/oazV4i2EAAACg6TXHNgYAAADQZPqMSE64Ptmlf9KmY83jqBuS3sObuzMAgGZ3wgkn5D//8z9z/vnnZ7/99stTTz2VqVOnbtKifYVisVj84GE0perq6pSWlqaqqiolJSXN3Q4AAABbqGmzKzbrNgYAAAAAAMDWrdECgvfff3/uuOOOPP3003njjTfy7rvvZkOXLhQKefHFFxtj6q2egCAAAAAAAABsfabNrsik+1/IvMql2busU04fvNdm334OAAA2pMEBwUWLFmXUqFF58MEHk2S9ocBCoVDnWKFQyOrVqxsydYshIAgAAAAAAABbl2mzK/Kv182sUysUkslj+gsJAgCwxWjdkJNXrlyZo48+Ok899VSKxWL222+/7LLLLrnrrrtSKBQyZsyYLF68OLNmzcrf/va3FAqFfPKTn8zHP/7xxuofAAAAAAAAYLObdP8L69SKxWTSAy8KCAIAsMVo1ZCTr7nmmjz55JNJkquvvjqzZs3KRRddVHv82muvzZ133pm//vWvue2229KjR488++yzGTFiRK6++uqGdQ4AAAAAAADQTOZVLq23/nzlW5u5EwAAWL8GBQR/+9vfJkmOOuqonHTSSRsce+yxx+bBBx9M27Zt8+UvfznPP/98Q6YGAAAAAAAAaDZ7l3Wqt96rbIfN3AkAAKxfgwKCTz/9dO1WwvUpFot1Pt9zzz3z//7f/8vbb7+dn/zkJw2ZGgAAAAAAAKDZnD54rxQKdWuFQjLusD2bpyEAAKhHgwKCixcvTpLssccetbW2bdvW/vc777yzzjlHHHFEkuSee+5pyNQAAAAAAAAAzWZov+6ZPKZ/9t2tczq03S777tY5Px/TP0f2697crQEAQK3WDTm5bdu2WbVqVZ1QYElJSe1///Wvf83ee+9d55z27dvXHgMAAAAAAADYWg3t1z1DBQIBANiCNWgFwZ49eyZJKisra2tlZWXZYYcdkiQzZsxY55y//OUvSZLC+9fbBgAAAAAAAAAAABpNgwKCn/zkJ5MkTz75ZJ36oYcemmKxmJ/85CdZvnx5bX3JkiW5+OKLUygU0rdv34ZMDQAAAAAAAAAAAGxAgwKCRxxxRIrFYu6666469a997WtJaoKDn/jEJ3LOOefk9NNPzz777JN58+YlSb70pS81ZOpt2rTZFTnmikfS57ypOeaKRzJtdkVztwQAADSVOVOSqwYnF/SoeZwzpbk7AuDDaoHfy70/BQAA9fOzMrBBLfA9AqBpPPTQQ/nsZz+b8vLyFAqF3HHHHZt8rUKxWCxu6slLlizJfvvtl2KxmPvuuy977rln7bGvfvWr+dWvflUzyT+2E1471dChQ3PXXXelVasG5RNbjOrq6pSWlqaqqiolJSUbHDttdkX+9bqZdWqFQjJ5TP8M7de9KdsEAAA2tzlTkptGv69YSE64PukzolGnmja7IpPufyHzKpdm77JOOX3wXn7HAGgMm/F7+ebi/SkAAKifn5WBDWqB7xHANmPOlOThS5PX5yZdeyeHTGzyr9u77747//u//5v+/fvn+OOPz+23355jjz12k67VoIRe586d88orr+TVV1+tEw5Mkl/+8pf5xS9+kYEDB6Zjx45p165d9tlnn/zwhz/MnXfe2eThwL/+9a8ZM2ZMdtppp2y//fbZZ5998sQTT9QeLxaLOf/889OjR49sv/32GTJkSJ5//vk611i2bFnGjRuXnXbaKZ06dcrIkSNTWVlZZ8zixYszevTolJSUpHPnzhk7dmyWLl3aZPc16f4X1qkVi8mkB15ssjkBAIBm8vCl9RSLySOXNeo0a9+8fnpBVd5duTpPL6jK166f6V+4AzSGzfS9fHPy/hQAANTPz8rABrXA9whgm7A23LtwVrLynZrHm8Y0+QqgRx99dH7wgx/kuOOOa/C1mjSlN3bs2EyfPj3V1dV555138vTTT2fixIlp3bp1U06bN998MwcddFDatGmTu+++O88++2wuvfTS7LjjjrVjLrnkklx++eWZPHlyZsyYkY4dO2bo0KFZtmxZ7Zizzz47d955Z2655ZY8+OCDWbhwYY4//vg6c40ePTqzZ8/OPffckylTpuShhx7Kqaee2mT3Nq+y/vDh85VvNdmcAABAM3l9bv31ReupbyJvXgM0oc30vXxz8v4UAADUz8/KwAa1wPcIYJvQAsK9LXKP34svvji77bZbrr766nzqU5/KHnvskSOPPLJ2lcNisZgf//jH+da3vpVjjjkmn/jEJ/Lf//3fWbhwYe1+zVVVVfmv//qvXHbZZTn88MPTv3//XH311Xn00Ufzpz/9KUkyZ86cTJ06Nb/85S8zcODAHHzwwfnpT3+a3/zmN1m4cGGT3NveZZ3qrfcq26FJ5gMAAJpR197117utp76JvHkN0IQ20/fyzcn7UwAAUD8/KwMb1ALfI4BtQgsI97bIgODvf//7DBgwIP/8z/+cbt26Zf/9988vfvGL2uMvv/xyKioqMmTIkNpaaWlpBg4cmOnTpydJZs6cmZUrV9YZ07t37/Ts2bN2zPTp09O5c+cMGDCgdsyQIUPSqlWrzJgxY739LV++PNXV1XU+Ntbpg/dKoVC3Vigk4w7bs/4TAACArdchE5O87xeAFP5RbzzevAZoQpvpe/nm5P0pAACon5+VgQ1qge8RwDahBYR7Gy0guHr16vz2t7/NaaedlkMOOST9+vVLv379csghh+S0007Lb3/726xevbqxptugl156KT/72c/Sq1evTJs2LaeddlrOPPPMXHvttUmSioqKJElZWVmd88rKymqPVVRUpG3btuncufMGx3Tr1q3O8datW6dLly61Y+pz4YUXprS0tPZjt9122+h7G9qveyaP6Z99d+ucDm23y767dc7Px/TPkf26b/Q1AACArUSfEckJ1ye79E/adKx5HHVD0nt4o07jzWuAJrSZvpdvTt6fAgCA+vlZGdigFvgeAWwTWkC4t3VjXGTq1Kk59dRT89e//rW2ViwWkySFQiGPPvporrrqquy666656qqrMnTo0MaYdr3WrFmTAQMG5D/+4z+SJPvvv3/+8pe/ZPLkyTnppJOadO6Nce6552bChAm1n1dXV3/okOBQP0QCAMC2oc+Imo8mtPbN60kPvJjnK99Kr7IdMu6wPb15DdBYNsP38s3N+1MAAFA/PysDG9QC3yOAFm9tuPeRy2q2Fe7WuyYcuBWFexscELzuuuty8sknp1gs1oYCd99993TvXvNDT0VFRV599dUUi8W89tprGT58eK699tqMHj26oVOvV48ePdK3b986tT59+uS3v/1tktT2VllZmR49etSOqayszH777Vc7ZsWKFVmyZEmdVQQrKytrz+/evXsWLVpUZ55Vq1Zl8eLFtWPq065du7Rr126T7w8AAKCxefMaAKCFmzMlefjS5PW5NdsjHTLRX0wCAADAxmiGcO/SpUvzwgsv1H7+8ssv56mnnkqXLl3Ss2fPD3WtBm0x/Oqrr+bUU0/NmjVr0qFDh/zgBz9IRUVFXnrppTz66KN59NFH89JLL6WioiIXXHBBOnXqlDVr1uSUU07J/PnzGzL1Bh100EF57rnn6tTmzZuXj3zkI0mSPfbYI927d8+9995be7y6ujozZszIoEGDkiT9+/dPmzZt6ox57rnnMn/+/NoxgwYNypIlSzJz5szaMffdd1/WrFmTgQMHNtn9AQAAAADARpszJblpdLJwVrLynZrHm8bU1AEAAIAtzhNPPJH9998/+++/f5JkwoQJ2X///XP++ed/6GsVimuX/dsEEyZMyI9//ON06tQpDz30UO3qe+vz9NNP55BDDsnbb7+ds846K5deeummTr1Bjz/+eD796U/nu9/9br7whS/kscceyymnnJKrrrqqduXCiy++OBdddFGuvfba7LHHHjnvvPPy5z//Oc8++2zat2+fJDnttNPyP//zP7nmmmtSUlKS8ePHJ0keffTR2rmOPvroVFZWZvLkyVm5cmVOPvnkDBgwIDfeeONG91tdXZ3S0tJUVVWlpKSkEZ8JAAAAAAC2eVcNrgkFvt8u/ZNT7tv8/QAAAACbTYNWEPzDH/6QQqGQc8455wPDgUmy77775utf/3qKxWKmTZvWkKk36IADDsjtt9+eX//61/n4xz+e73//+/nxj39cZ1vjb3zjGxk/fnxOPfXUHHDAAVm6dGmmTp1aGw5Mkh/96EcZMWJERo4cmUMPPTTdu3fPbbfdVmeuG264Ib17984RRxyRYcOG5eCDD85VV13VZPcGAAAAAAAfyutz668vWk8dAAAAaDEatIJgSUlJ3n777TzyyCO12+5+kOnTp+eggw5Kp06dUl1dvalTtyhWEAQAAAAAoMlYQRAAAAC2WQ1aQXD16tVJku22226jz2ndunWSZM2aNQ2ZGgAAYB3TZlfkmCseSZ/zpuaYKx7JtNkVzd0SAAA0v0MmJim8r1j4Rx0AAABoyRoUENxll12SJI8++uhGn7N2bHl5eUOmBgAAqGPa7Ir863Uz8/SCqry7cnWeXlCVr10/U0gQAAD6jEhOuL5mxcA2HWseR92Q9B7e3J0BAAAATax1Q04ePHhwXnjhhVx00UX5whe+8IGhv4ULF+aiiy5KoVDI4Ycf3pCpAQCgxZo2uyKT7n8h8yqXZu+yTjl98F4Z2q97c7e1xZt0/wvr1IrFZNIDL3r+AACgz4iaDwAAAGCb0qAVBMePH59WrVrl9ddfz8CBA3PrrbfWbjv8XmvWrMmtt96aQYMGpbKyMq1atcoZZ5zRkKkBAKBFsgrepptXubTe+vOVb23mTgAAAAAAAGDL0KAVBD/+8Y/n+9//fv793/89CxcuzAknnJDOnTvnk5/8ZLp165ZCoZDKysrMmjUrS5YsSbFYTJJ8//vfz8c//vFGuQEAAGhJrIK36fYu65SnF1StU+9VtkMzdAMAAAAAAADNr0EBwSQ599xzU1pamm984xt555138uabb+a+++6rM2ZtMLBDhw754Q9/mNNOO62h0wIAQItkFbxNd/rgvfK162fmH79+JEkKhWTcYXs2X1MAANuAabMrMun+FzKvcmn2LuuU0wfv5R+3AAAAAGwhCsXie//6bNO98cYbufrqq/PHP/4xf/nLX7J48eIkSZcuXfLxj388Q4YMycknn5ydd965MaZrUaqrq1NaWpqqqqqUlJQ0dzsAADSjY654pN5V8PbdrXN+N+6gZuho6zJtdkUmPfBinq98K73Kdsi4w/bMkf5yGgCgyUybXZF/vW5mnVqhkEwe019IEAAAAGAL0GgBQTadgCAAAGtNm11R7yp4Px/TX9BtSzJnSvLwpcnrc5OuvZNDJiZ9RjR3VwAAm51/4AIAAACwZWvV3A0AAGypps2uyDFXPJI+503NMVc8kmmzK5q7JbYBQ/t1z+Qx/bPvbp3Toe122Xe3zsKBW5o5U5KbRicLZyUr36l5vGlMTR0AYBszr3JpvfXnK9/azJ0AAAAAUJ/Wzd0AAMCW6P3bZD29oCpfu36mbbLYLIb26+51tiV7+NJ6isXkkcusIggAbHP2LutU7wqCvcp2aIZuAAAAAHg/KwgCANRj0v0vrFMrFpNJD7zYDN0AW5TX59ZfX7SeOkBTmjMluWpwckGPmkermQKb2emD90qhULdWKCTjDtuzeRoCAAAAoI6NWkHwox/9aKNPXCgU8uKL/oIdANgy2SYLWK+uvWu2FX6/br03fy/Atm3tludrrd3y/ITrrWgKbDZD+3XP5DH9M+mBF/N85VvpVbZDxh22Z460IjYAAADAFmGjAoKvvPJKo09ceP8/KwUA2ILYJgtYr0Mm1gRwUnxPsVBTB9icbHkObCGG9uueoQKBAAAAAFukjQoInnTSSU3dBwDAFuX0wXvla9fPTPE9+R/bZAFJakI3J1xfE8BZNLdm5cBDJia9hzd3Z8C2xpbnAAAAAAB8gEKx+N6/9qY5VFdXp7S0NFVVVSkpKWnudgCAf5g2u8I2WQDAluuqwfVveb5L/+SU+zZ/PwAAAAAAbHEEBLcAAoIAAACwGcyZUrMt7+tzk67/WP1za96Kd86U+rc8H3WDVU0BAIBN19J+dwIA2MYJCG4BBAQBAACgic2Zktw0+n3FQs2W4VvzX3TNmWLLcwAAoPG01N+dAAC2YQKCWwABQQAAAGhituMFAAD4YH53AgBocVo1dwMAAAAATe71ufXXF62nDgAAsC3yuxMAQIsjIAgAAAC0fF1711/vtp46AADAtsjvTgAALY6AIAAAANDyHTIxSeF9xcI/6gAAACTxuxMAQAskIAgAAAC0fH1GJCdcn+zSP2nTseZx1A1J7+HN3RkAAMCWw+9OAAAtTqFYLBabu4ltXXV1dUpLS1NVVZWSkpLmbgeAzWDa7IpMuv+FzKtcmr3LOuX0wXtlaL/uzd0WAAAAAAAAANCCCAhuAQQEAbYt02ZX5F+vm1mnVigkk8f0FxKk6c2Zkjx8afL63KRr75qtQfqMaO6uAAAAAAAAAGgCthgGgM1s0v0vrFMrFpNJD7zYDN2wTZkzJblpdLJwVrLynZrHm8bU1AEAAAAAAABocRoUEFyxYkVj9QEA24x5lUvrrT9f+dZm7oRtzsOX1lMsJo9cttlb2SrNmZJcNTi5oEfNo2AlAAAAAAAAsIVrUECwvLw8/+///b889dRTjdQOALR8e5d1qrfeq2yHzdwJ25zX59ZfX7SeOv/H6osAAAAAAADAVqhBAcHFixfniiuuSP/+/fPJT34yV155Zd58883G6g2gyU2bXZFjrngkfc6bmmOueCTTZlc0d0tsA04fvFcKhbq1QiEZd9iezdMQ246uveuvd1tPnf9j9UUAAAAAAABgK9SggOBxxx2X1q1bp1gs5qmnnsqZZ56Z8vLyfPGLX8wf/vCHxuoRoElMm12Rf71uZp5eUJV3V67O0wuq8rXrZwoJ0uSG9uueyWP6Z9/dOqdD2+2y726d8/Mx/XNkv+7N3Rot3SETk7wvnZrCP+pskNUXAQAAAAAAgK1QoVgsFhtygb///e+5/vrrc8011+Tpp5+uueg/lkXadddd8+Uvfzlf/vKXs8ceezS82xaquro6paWlqaqqSklJSXO3A9uMY654JE8vqFqnvu9unfO7cQc1Q0cAm8GcKTWr3i2aW7Ny4CETk97Dm7urLd9Vg2u2FX6/Xfonp9y3+fsBAAAAAAAA2AgNDgi+15NPPplf/epX+fWvf53FixfXTFAopFAo5NBDD83YsWMzcuTItG/fvrGmbBEEBKF59Dlvat5duXqdeoe22+XZ7x3VqHNNm12RSfe/kHmVS7N3WaecPnivDLVaHMDWY86U5KYxSd77o3MhGXWDgCUAAABsgPdGAQAAmlejBgTXWrFiRX73u9/l6quvzh/+8IesWbOmdlXBkpKSjBo1KieffHI+9alPNfbUWyUBQWgem2sFwbVbGb9XoZBMHtPfG2EAWxOrLwIAAMCH4r1RAACA5tckAcH3WrhwYa655ppce+21ef7552sm/UdYsG/fvhk7dmxOOumk7Ljjjk3ZxhZNQBCax7TZFfna9TPz3u+ChULy8zH9c2QjvjllK2MAAAAAYFvkvVEAAIDm16qpJygvL89ZZ52Vb37zm+nevXttOLBYLGb27NmZOHFidt1110yYMCFVVev+kgjQVIb2657JY/pn3906p0Pb7bLvbp0bPRyYJPMql9Zbf77yrUadBwAAAABgS+K9UQAAgObXuikv/vDDD+fqq6/OrbfemrfffjtJTTBwxx13zD//8z/nL3/5Sx599NG8++67+clPfpLbb789Dz/8cHbdddembAug1tB+3Zt8K4u9yzrV+69ke5Xt0KTzAgAAAAA0J++NAgAANL9GX0FwwYIFueCCC9KrV68cdthhufbaa7N0ac2/EDvssMNyww03ZOHChZk8eXIeeeSRzJ07N1/+8peTJPPnz8+3vvWtxm4JoFmdPniv/GPx1FqFQjLusD2bpyEAAABapjlTkqsGJxf0qHmcM6W5OwJgG+e9UQAAgOZXKBaLxYZeZPny5bn99ttz9dVX57777suaNWuy9rI9evTIl7/85YwdOzYf/ehH13uN733ve/nOd76TXXbZJa+99lpDW9qqVFdXp7S0NFVVVSkpKWnudoAmMG12RSY98GKer3wrvcp2yLjD9mz0rYwBAADYhs2Zktw0+n3FQnLC9UmfEc3SEgAk3hsFAABobg0KCD722GO55ppr8pvf/CZVVTVLxBeLxWy33XYZNmxYvvrVr2b48OFp1eqDFyp85plnsu+++6ZVq1ZZtWrVpra0VRIQBAAAAKBBrhqcLJy1bn2X/skp923+fgAAAACALULrhpx84IEHplAo1K4WuOeee+YrX/lKvvzlL6dHjx4f6lodOnRIkjTCgoYAAAAAsG15fW799UXrqQMAAAAA24QGBQSTpG3btjn++OPz1a9+NYMHD97k6+yyyy65//77G9oOAAAAAGx7uvaufwXBbr03fy8AAAAAwBbjg/f+3YCf/OQnWbhwYW644YYGhQOTpH379vnMZz6Tz3zmMw26Tn0uuuiiFAqFnHXWWbW1YrGY888/Pz169Mj222+fIUOG5Pnnn69z3rJlyzJu3LjstNNO6dSpU0aOHJnKyso6YxYvXpzRo0enpKQknTt3ztixY7N06dJGvwcAAAAAWK9DJiYpvK9Y+EcdgK3GnCk128Zf0KPmcc6U5u4IAACArVyDAoLjx4/Pjjvu2Fi9NInHH388P//5z/OJT3yiTv2SSy7J5ZdfnsmTJ2fGjBnp2LFjhg4dmmXLltWOOfvss3PnnXfmlltuyYMPPpiFCxfm+OOPr3Od0aNHZ/bs2bnnnnsyZcqUPPTQQzn11FM3y70BAAAAQJKkz4jkhOuTXfonbTrWPI66Iek9vLk7A2BjzZmS3DS6ZkXYle/UPN40RkgQAACABikUi8ViczfRVJYuXZpPfvKTmTRpUn7wgx9kv/32y49//OMUi8WUl5dn4sSJ+frXv54kqaqqSllZWa655pqMGjUqVVVV6dq1a2688cZ8/vOfT5LMnTs3ffr0yfTp03PggQdmzpw56du3bx5//PEMGDAgSTJ16tQMGzYsCxYsSHl5eb19LV++PMuXL6/9vLq6OrvttluqqqpSUlLSxM8KAAAAAACwxblqcP3bxe/SPznlvs3fDwAAAC1Cg1YQ3NKNGzcuw4cPz5AhQ+rUX3755VRUVNSpl5aWZuDAgZk+fXqSZObMmVm5cmWdMb17907Pnj1rx0yfPj2dO3euDQcmyZAhQ9KqVavMmDFjvX1deOGFKS0trf3YbbfdGuV+AQAAAACArdTrc+uvL1pPHQAAADZCowQEV6xYkauvvjrHHHNMdt9993Tq1CnbbbfdBj9at27dGFOv129+85vMmjUrF1544TrHKioqkiRlZWV16mVlZbXHKioq0rZt23Tu3HmDY7p161bneOvWrdOlS5faMfU599xzU1VVVfvx2muvfej7AwAAAAAAWpCuveuvd1tPHQCAxjFnSs1qzhf0qHmcM6W5OwJoVA1O6c2bNy/HHntsnnvuuWwpuxW/9tpr+X//7//lnnvuSfv27Zu7nXW0a9cu7dq1a+42AAAAAACALcUhE5ObxiR579+1FGrqAAA0jTlTkptG/9/nC2fV/Ex2wvVJnxHN1xdAI2pQQPDtt9/O0UcfnZdffjmtWrXKMccck65du+YXv/hFCoVCvvWtb2Xx4sV54oknMmPGjBQKhQwaNCj/9E//1Fj912vmzJlZtGhRPvnJT9bWVq9enYceeihXXHFFnnvuuSRJZWVlevToUTumsrIy++23X5Kke/fuWbFiRZYsWVJnFcHKysp07969dsyiRYvqzL1q1aosXry4dgwAAAAAAMAH6jOi5i+iH7msZlvhbr1rwoG9hzd3ZwAALdfDl9ZTLNb8TCYgCLQQDQoITp48OS+//HK22267TJs2LYcffnhmz56dX/ziF0mS7373u7Vjn3zyyZx44on505/+lFGjRuWMM85oWOcbcMQRR+SZZ56pUzv55JPTu3fvfPOb38xHP/rRdO/ePffee29tILC6ujozZszIaaedliTp379/2rRpk3vvvTcjR45Mkjz33HOZP39+Bg0alCQZNGhQlixZkpkzZ6Z///5Jkvvuuy9r1qzJwIEDm+z+AAAAAAA+0JwpNX/Z9frcmq1LD5noL7hgS9dnhK9TAIDN6fW59dcXracOsBVqUEDwzjvvTKFQyBe+8IUcfvjhGxy7//775/7778++++6bCRMmZNCgQbWhusa2ww475OMf/3idWseOHbPTTjvV1s8666z84Ac/SK9evbLHHnvkvPPOS3l5eY499tgkSWlpacaOHZsJEyakS5cuKSkpyfjx4zNo0KAceOCBSZI+ffrkqKOOyimnnJLJkydn5cqVOeOMMzJq1KiUl5c3yb0BAAAAbHZCRrD1sU0WAADAB+vau+b3pffr1nvz9wLQRFo15ORnn302SXLcccfVe3zNmjV1Pu/atWsmTJiQVatW5YorrmjI1A32jW98I+PHj8+pp56aAw44IEuXLs3UqVPTvn372jE/+tGPMmLEiIwcOTKHHnpounfvnttuu63OdW644Yb07t07RxxxRIYNG5aDDz44V1111ea+HQAAAN5vzpTkqsHJBT1qHudMae6OYOu0NmS0cFay8p3/Cxn5moIt24a2yQIAAKDGIROTFN5XLPyjDnxo3pffIhWKxWJxU09u27ZtVq9enT/96U854IADkiQvvPBC9t577xQKhSxZsiQ77LBDnXOmT5+egw46KLvvvnteeumlhnXfQlRXV6e0tDRVVVUpKSlp7nYAAAC2fu9fNSlJUrBqEmyKqwbX/y/pd+mfnHLf5u8H2DgX9KgJ9b5fm47Jvy/c/P0AAABsqeZMqfnHVIvm1qwceMjEpPfw5u4Ktj7el99iNWiL4Q4dOuStt95KofB/aerOnTvX/vf8+fPTr1+/es+tqKhoyNQAAACwfhtaNckbEfDhvD63/vqi9dSBLYNtsgAAADZOnxHeM4TG4H35LVaDthjeY489kiQLF/7fvzjdeeed06VLlyTJ//7v/65zzsyZM5PUrD4IAAAATUKgCRpP1/WEiYSMYMtmmywAAABgc/K+/BarQQHBAQMGJEmeeOKJOvUjjjgixWIxP/zhD7N48eLa+ksvvZSLLroohUIh++23X0OmBgAAgPUTaILGI2QEW6c+I2q28Nmlf822wrv0T0bdYJssAAAAoGl4X36L1aCA4D/90z+lWCzm97//fZ36mWeemaQmELj33nvnn//5nzNs2LDst99+tasNnnrqqQ2ZGgAAANZPoAkaj5ARbL36jEhOuS/594U1j75uAQAAgKbiffktVqFYLBY39eR33nknw4YNy+rVq3PNNddkzz33rD32ne98J9/73vdqJinU/OGvneorX/lKfvnLXzak7xaluro6paWlqaqqSklJSXO3AwAA0DLMmZI8clnN9gXdete8CSEYAQAAAAAATcP78lukBgUEP8i9996bX/7yl5k9e3ZWrVqVXr165Utf+lJGjhzZVFNulQQEAQAAAAAAAAAAaGxNGhBk4wgIAgAAAAAAAAAA0Nhab8pJd911V6ZOnZpXX301q1evTnl5eQ477LB84QtfSJs2bRq7R2ADps2uyKT7X8i8yqXZu6xTTh+8V4b2697cbQEAAAAAAAAAAM3sQ60gWFlZmWOPPTaPPfZYvcd333333HHHHdlnn30arcFtgRUE2VTTZlfkX6+bWadWKCSTx/QXEgQAAAAAAAAAgG1cq40duHr16nzuc5/LjBkzUiwW6/14+eWXM3To0LzxxhtN2TPwD5Puf2GdWrGYTHrgxWboBgAAAAAAAAAA2JJsdEDw5ptvzuOPP55CoZC99tor//Vf/5Vnnnkmc+fOzS233JIDDzwwSc0qg5deemmTNQz8n3mVS+utP1/51mbuBAAAAAAAAAAA2NK03tiBN998c5KabYQfe+yxdO7cufbY3nvvnWOPPTZDhgzJgw8+mFtuuSUXXnhhozcLW5Npsysy6f4XMq9yafYu65TTB+/V6Nv+7l3WKU8vqFqn3qtsh0adB4AmNmdK8vClyetzk669k0MmJn1GNHdXAAAAAAAAAGzlNnoFwSeffDKFQiETJ06sEw5ca7vttst3v/vdJMnLL7+ct96yghnbrmmzK/Kv183M0wuq8u7K1Xl6QVW+dv3MTJtd0ajznD54rxQKdWuFQjLusD0bdR4AmtCcKclNo5OFs5KV79Q83jSmpr41mzMluWpwckGPmset/X4AAAAAAAAAtkIbHRB8/fXXkyQDBgxY75j3HnvjjTca0BZs3Sbd/8I6tWIxmfTAi406z9B+3TN5TP/su1vndGi7XfbdrXN+PqZ/jmzklQoBaEIPX1pPsZg8ctlmb6XRtNTQIwAAAAAAAMBWZqO3GH733XdTKBTSqVOn9Y7p0KFD7X8vW7asYZ3BVmxe5dJ6689XNv7KmkP7dW/0rYsB2Ixen1t/fdF66luDDYUebZ0MAAAAAAAAsNls9AqCH1axWGyqS8MWb++y+oO0vcp22MydALDF69q7/nq39dS3Bi0x9AgAAMC2bc6U5KrByQU9ah6tkg8AAMBWoskCgrAtO33wXikU6tYKhWTcYXs2T0MAbLkOmZjkff/TSOEf9a1USww9AgAAsO2aMyW5aXSycFay8p2ax5vGCAkCAACwVdjoLYbXmjRpUrp169Yo484///z/396dh0dVHuwfvyeEBAgkgJBA2GULBaUKiKCoSApYqFCtYgtVlNefStDaolWrLNfr61aqrRYRsL5iRSj2rQiigMoioOwim8gmuCfglrATk+f3R5o0CTNzzsw8ZyaTfD/XlSt6Msz9PAHunOXhnFDjgbgwqGszTR/VQ9NW7tfevCPqmNFAOZe110AeBQwAqKzLUGnE7JLH7x76qGQRXb/xUtaQWI8sfP3Gl1woUfk7Ssf5okcAqIl2LSp5bPzhj0oWf/cbz6PiAQBAzbT6cT8bTcmxPPtHAAAAAIAqzmdcPgs4ISFBvsq3RItQUVGR1feLVwUFBUpLS1N+fr5SU1NjPRwAAIDI7VpUvRY9AkBNU3qXnAp8JYvauQgOAABqmoeal9w5sLLaKdL9X0Z/PAAAAAAAhCCkOwi6XEvoiu3FhgAAAKhCugxlAQkAxDPukgMAAPAfTbNKHitcWXpW9McCAAAAAECIXC8QXLFihZfjAAAAAAAAVcXhj/xvPxRgOwAAQCzsWlTyDxsOf1SyiK/feG/+MUO/8dK8UZLK30TBV7IdAAAAAIAqzvUjhuEdHjEMAAAAAKhSZvb3f5ecFj2km5dHfzwAEAVLd+Zq2op92pN3VJ0y6mts/w4a1LVZrIcFIJBdi6R5Iytt9EkjZnuzSHDXopK7KR/6qOTOgf3GS1lD7OcAAAAAAGAZCwSrABYIAgAAAKhRonWnF4Rv1yL/d8m57iUuhAOolpbuzNUtL26usM3nk6aP6sEiQaCq4h80AAAAAADgSkKsBwAAAAAAqEFK7/Ty5ftS4fGSz/NGlWxH1dFlaMndd1r0kGqnlHxmcSCAamzain1nbDNGmrZyfwxGA8CVwx/5334owHYAAAAAAGqoxFgPAAAAAABQg6x+3M9GU/K4Nu4iWLV0GcrvCYAaY0/eUb/b9+YdifJIALjWNMv/HQTTs6I/FgAAAAAAqjDuIAgAAAAAiB7u9AIAqII6ZdT3u71jRoMojwSAa/3GS/JV2uj793YAAAAAAFCKBYIAAAAAgOhpGuCOLtzpBQAQQ2P7d5Cv0jojn0/Kuax9bAYEwFmXodKI2VKLHlLtlJLP170kZQ2J9cjixtKduRo2dY26TFiiYVPXaOnO3FgPCQAAAADgAZ8xxsR6EDVdQUGB0tLSlJ+fr9TU1FgPBwAAAAC8s2uRNG+UpPKHoj4u5gIAYm7pzlxNW7lfe/OOqGNGA+Vc1l4DuzaL9bAAwBNLd+bqlhc3V9jm80nTR/XQILoPAAAAAKoVFghWASwQBAB4ZenOXE1bsU978o6qU0Z9je3fgZO8AGJj1yJp9eMlj5dtmlXy2K8uQ2M9KsTKrkXSmidKHiuc/u8/DywOBAAAAKJm2NQ12vp5/hnbu7dqqAU5F8VgRPCLY2kAAAAAFrBAsApggSAAwAv8S3AAVcauRdK8kZU2+koeB8aFDQAAAACIui4TluhEYdEZ2+sl1dKH/z04BiPCGTiWBgAAAGBJQqwHAACIT0t35mrY1DXqMmGJhk1do6U7c2M9JFQybcW+M7YZI01buT8GowFQo61+3M9GU3IHOQAAACAEnI8A7OiUUd/v9o4ZDaI8EgTEsTQAAAAAS1ggCAAIWemd6bZ+nq8ThUXa+nm+bp29mZPyVcyevKN+t+/NOxLlkQCo8Q5/5H/7oQDbAQAAAD84HwHYM7Z/B/l8Fbf5fFLOZe1jMyCciWNpAAAAAJawQBAAEDLuTBcf+JfgAKqMpln+t6cH2A4AAAD4wfkIwJ5BXZtp+qge6t6qoeol1VL3Vg01Y1QPDezaLNZDQymOpQEAAABYkhjrAQCII7sWlTzW4PBHJScn+o2XugyN9agQA9yZLj6M7d9Bt87eLGP+s41/CQ4gJvqNl+aNklSukOQr2Q4AAAC4xPkIwK5BXZtpEAsCqy6OpQEAAABYwh0EAbiza5E0b6T05ftS4fGSz/NGlWxHjcOd6eID/xIcNcauRdLM/tJDzUs+87Op6ukyVBoxW2rRQ6qdUvL5upekrCGxHhkAAADiCOcjANQoHEsDAAAAsMRnTPn7CiEWCgoKlJaWpvz8fKWmpsZ6OIB/M/uXLAqsrEUP6ebl0R8PAlq6M1fTVuzTnryj6pRRX2P7d7D+L4GX7sz1e2c6Fp8BiLrSBewV+EpOoHOXWwAA4hN3rwcQAOcjAAAhYb8SAAAAkMQCwSqBBYKICw81L7lzYGW1U6T7v4z+eODX0p25uuXFzRW2+XzS9FE9PFkkOG3lfu3NO6KOGQ2Uc1l7TsYDiD4WsAMAUL2w+B+AA85HAABcYb8SAAAAKJMY6wEAiBNNs/wvwEjPiv5YENC0FfvO2GaMNG3lfusLBAd1bWb9PQEgZIc/8r/9UIDtAACgalv9uJ+NRlrzBBdyAUjifAQAwCX2KwEAAIAyCbEeAIA40W+8JF+ljb5/b0dVsSfvqN/te/OORHkkABAlTQMsVGcBOwAA8YnF/wAAALCB/UoAAACgDAsEAbjTZWjJrfdb9Ch5rHCLHtJ1L0lZQ2I9MpTTKaO+3+0dMxpEeSSokXYtKnnc60PNSz7vWhTrEaEmYAE7AADVC4v/AQAAYAP7lQAAAECZarlA8JFHHlGvXr3UoEEDpaena/jw4dq9e3eF1xhjNHHiRDVv3lx169ZVdna29u7dW+E1J0+eVE5Ojs466yzVr19fV199tfLy8iq85ttvv9XIkSOVmpqqhg0basyYMTp61P8dvIC412WodPNy6f4vSz6zOLDKGdu/g3yV1sn4fFLOZe1jMyDUHLsWSfNGljyKvPB4yed5o1gkCO+xgB0AgOqFxf8AAACwgf1KAAAAoIzPGGNiPQjbBg8erOuuu069evXSDz/8oD/84Q/asWOHPvzwQ6WkpEiSHnvsMT3yyCN64YUX1K5dO02YMEHbt2/Xhx9+qDp16kiSbrvtNr3++uuaNWuW0tLSNG7cOCUkJOjdd98ty7riiiv01VdfacaMGSosLNSNN96oXr16ac6cOa7HW1BQoLS0NOXn5ys1NdXuNwNAjbN0Z66mrdyvvXlH1DGjgXIua6+BXZvFelio7mb2L1kUWFmLHiULigEAAAC3di2S1jxR8vi39KySi7gs/gcAAECo2K8E4s+uRdLqx0seE970339vuwyN9agAAIh71XKBYGWHDx9Wenq63nnnHV1yySUyxigzM1Pjx4/XXXfdJUnKz89XRkaGZs2apeuuu075+flq2rSp5syZo1/84heSpI8++khdunTR2rVrdeGFF2rXrl360Y9+pI0bN6pnz56SpCVLluinP/2pPv/8c2VmZvodz6lTp3Tq1Kmy/y8oKFCrVq1YIAgAiF8PNS+5c2BltVNK7joKAAAAAAAAAAAQSOmTiirwlTxBhkWCAABEpFo+Yriy/Px8SVLjxo0lSQcOHFBubq6ys7PLXpOWlqbevXtr7dq1kqTNmzersLCwwmuysrLUunXrstesXbtWDRs2LFscKEnZ2dlKSEjQ+vXrA47nkUceUVpaWtlHq1at7E0WABC2pTtzNWzqGnWZsETDpq7R0p25sR5S/Gia5X97eoDtAAAAAAAAAAAApVY/7mejKbkTKAAAiEi1XyBYXFysO++8UxdddJG6desmScrNLVnwkZGRUeG1GRkZZV/Lzc1VUlKSGjZsGPQ16enpFb6emJioxo0bl73Gn/vuu0/5+fllH5999llEcwQARG7pzlzd8uJmbf08XycKi7T183zdOnsziwTd6jdekq/SRt+/twMAAAAAAAAAAARx+CP/2w8F2A4AAFyr9gsEc3JytGPHDv3jH/+I9VDKJCcnKzU1tcIHACC2pq3Yd8Y2Y6RpK/fHYDRxqMvQktv8t+hR8ljhFj2k616SsobEemQAAAAAAAAAAKCq40lFAAB4JjHWA/DSuHHjtGjRIq1atUotW7Ys296sWTNJUl5enpo3b162PS8vTz/+8Y/LXnP69Gl9//33Fe4imJeXV/brmzVrpkOHDlXI/OGHH/Ttt9+WvQYAEB/25B31u31v3pEojySOdRla8gEAAAAAAAAAABCKfuOleaMkmXIbeVIRAAA2VMs7CBpjNG7cOM2fP1/Lly9Xu3btKny9Xbt2atasmZYtW1a2raCgQOvXr1efPn0kST169FDt2rUrvGb37t369NNPy17Tp08fff/999q8eXPZa5YvX67i4mL17t3byykCACzrlFHf7/aOGQ2iPBIAAAAAAAAAAIAahicVAQDgGZ8xxji/LL6MHTtWc+bM0YIFC9S5c+ey7Wlpaapbt64k6bHHHtOjjz6qF154Qe3atdOECRO0bds2ffjhh6pTp44k6bbbbtMbb7yhWbNmKTU1Vbfffrsk6b333it7zyuuuEJ5eXmaPn26CgsLdeONN6pnz56aM2eO6/EWFBQoLS1N+fn5PG4YAGJk6c5c3Tp7s8r/VPT5pBmjemhgV+4KCwAAAAAAAAAAAAAA4k+1XCDo8/n8bn/++ec1evRoSSV3GZw0aZJmzpyp77//XhdffLGmTZumTp06lb3+5MmTGj9+vObOnatTp05p0KBBmjZtWoXHB3/77bcaN26cXnvtNSUkJOjqq6/WU089pfr1/d+Jyh8WCAJA1bB0Z66mrdyvvXlH1DGjgXIua8/iQAAAAAAAAAAAAAAAELeq5QLBeMMCQQAAAAAAAAAAAAAAAACAbYmxHgAAAAAAAAAAAAAAAACAOLRrkbT6cenwR1LTLKnfeKnL0FiPCkA5CbEeAAAAAAAAAAAAAAAAAIA4s2uRNG+k9OX7UuHxks/zRpVsB1BlsEAQAAAAAAAAAAAAAAAAQGhWP+5no5HWPBH1oQAIjAWCAAAAAAAAAAAAAAAAAEJz+CP/2w8F2A4gJlggCAAAAAAAAAAAAMB7uxZJM/tLDzUv+czjBwEAiG9Ns/xvTw+wHUBMsEAQAAAAAAAAAAAAgLd2LZLmjZS+fF8qPF7yed4oFgkCABDP+o2X5Ku00ffv7QCqChYIAgAAAAAAAAAAAPDW6sf9bDTSmieiPhQAAGBJl6HSiNlSix5S7ZSSz9e9JGUNifXIAJSTGOsBAMAZdi0qOVFw+KOSWxL3G1+yYwEAAAAAAAAAAOLT4Y/8bz8UYDsAAIgPXYZyPR+o4riDIICqhUcMAAAAAAAAAABQ/TTN8r89PcB2AAAAAFawQBBA1cIjBgAAAAAAAAAAqH76jZfkq7TR9+/tAAAAALzCAkEAVQuPGAAAAAAAAAAAoPrpMlQaMVtq0UOqnVLy+bqXpKwhsR4ZAAAAUK0lxnoAAFBB06ySxwpXxiMGAAAAAAAAAACIb12GlnwAAAAAiBruIAigauERAwAAAAAAAAAAAAAAAIAVLBAEULXwiAEAAAAAAAAAAAAAAADACp8xxsR6EDVdQUGB0tLSlJ+fr9TU1FgPBwAAAAAAAAAAAAAAAABQDXAHQQAAAAAAAAAAAAAAAAAAqiEWCAIAAAAAAAAAAAAAAAAAUA2xQBAAAAAAAAAAAAAAAAAAgGqIBYIAAAAAAAAAAAAAAAAAAFRDLBAEAAAAAAAAAAAAAAAAAKAaYoEgAAAAAAAAAAAAAAAAAADVEAsEAQAAAAAAAAAAAAAAAACohlggCAAAAAAAAAAAAAAAAABANZQY6wEAkrR0Z66mrdinPXlH1Smjvsb276BBXZvFelgAAAAAAAAAAAAAAAAAELd8xhgT60HUdAUFBUpLS1N+fr5SU1NjPZyoW7ozV7e8uLnCNp9Pmj6qB4sEAQAAAAAAAAAAAAAAACBMPGIYMTdtxb4zthkjTVu5PwajAQAAAAAAAAAAAAAAAIDqgUcMI+b25B31u31v3pEojwRAlbVrkbT6cenwR1LTLKnfeKnL0FiPCjHCY+kBAAAAAAAAAAAAAHCHOwgioKU7czVs6hp1mbBEw6au0dKduZ7kdMqo73d7x4wGnuQBiDO7FknzRkpfvi8VHi/5PG9UyXbUOKWPpd/6eb5OFBZp6+f5unX2Zs9+RgEAAAAAAAAAAAAAEM9YIAi/orkAY2z/DvL5Km7z+aScy9pbz4rWokcAFq1+3M9GI615IupDQezxWHoAAKqhXYukmf2lh5qXfOYfggAAAAAAAAAAYA0LBOFXNBdgDOraTNNH9VD3Vg1VL6mWurdqqBmjemig5cdFctcpIE4d/sj/9kMBtqNa47H0AABUM9wtGgAAAAAAAAAATyXGegComqK9AGNQ12YaZHlBYGXBFj16nQ0gAk2zSi4UV5aeFf2xIOY6ZdTX1s/zz9jOY+kBAIhTwe4W3WVo1IcDAAAAAAAAAEB1wx0E4VenjPp+t8fzAgzuOgXEqX7jJVV6Drl8/96Omiaaj6UHAABRwN2iAdREPFodAAAAAAAAUcQCQfhVHRdgVMdFj0CN0GWoNGK21KKHVDul5PN1L0lZQ2I9MsRAtB5LDwAAoqRpgLtCc7doANUVj1YHAAAAAABAlPmMMSbWg6jpCgoKlJaWpvz8fKWmpsZ6OGWW7szVtJX7tTfviDpmNFDOZe3jegHG0p25unX2ZpX/E+/ziYUlAAAAABAruxaVLIxR+VMTPv5BCIDqa2b/kkWBlbXoId28PPrjAQAAAAAAQLXHAsEqoKouEKyOqtuiRwAAAACIe7sWSWueKHmscHqW1G88iwMBVF8PNS+5c2BltVOk+7+M/ngAAAAAAABQ7bFAsApggSAAAAAAAABQA3AHQQAAAAAAAERZQqwHAAAAAAAAAAA1Qr/xknyVNvr+vR0AAAAAAACwjwWCAAAAAAAAABANXYZKI2aX3DGwdkrJ5+te4tHqAAAAAAAA8AyPGK4CeMQwAAAAAAAAAAAAAAAAAMA27iAIAAAAAAAAAAAAAAAAAEA1xAJBS55++mm1bdtWderUUe/evbVhw4ZYDwkAAAAAAAAAAAAAAAAAUIOxQNCCefPm6Xe/+50mTZqk999/X927d9egQYN06NChWA8NAAAAAAAAAAAAAAAAAFBD+YwxJtaDiHe9e/dWr169NHXqVElScXGxWrVqpdtvv1333nvvGa8/deqUTp06Vfb/BQUFatWqlfLz85Wamhq1cQMAAAAAAAAAAAAAAAAAqi/uIBih06dPa/PmzcrOzi7blpCQoOzsbK1du9bvr3nkkUeUlpZW9tGqVatoDRcAAAAAAAAAAAAAAAAAUEOwQDBCX3/9tYqKipSRkVFhe0ZGhnJzc/3+mvvuu0/5+fllH5999lk0hgoAAAAAAAAAAAAAAAAAqEESYz2Amig5OVnJycmxHgYAAAAAAAAAAAAAAAAAoBrjDoIRatKkiWrVqqW8vLwK2/Py8tSsWbMYjQoAAAAAAAAAAAAAAAAAUNOxQDBCSUlJ6tGjh5YtW1a2rbi4WMuWLVOfPn1iODIAAAAAAAAAAAAAAAAAQE3GI4Yt+N3vfqcbbrhBPXv21AUXXKC//OUvOnbsmG688cZYDw0AAAAAAAAAAAAAAAAAUEOxQNCCESNG6PDhw5o4caJyc3P14x//WEuWLFFGRkashwYAAAAAAAAAAAAAAAAAqKF8xhgT60HUdAUFBUpLS1N+fr5SU1NjPRwAAAAAAAAAAAAAAAAAQDWQEOsBAAAAAAAAAAAAAAAAAAAA+1ggCAAAAAAAAAAAAAAAAABANZQY6wFAKn3Kc0FBQYxHAgAAAAAAAAAAAAAAAADR16BBA/l8vlgPo9phgWAVcOTIEUlSq1atYjwSAAAAAAAAAAAAAAAAAIi+/Px8paamxnoY1Y7PlN6+DjFTXFysL7/8MqRVsAUFBWrVqpU+++wzT/9iRCsnmlnMKT6ymFN8ZDGn+MhiTvGRxZziI4s5xUdWdcuJZhZzio8s5hQfWcwpPrKYU3xkMaf4yGJO8ZHFnOIjizlV/ZxoZjGn+MhiTvGRxZziI4s5xUcWc4qPLOYUH1nMqSLuIOgN7iBYBSQkJKhly5Zh/drU1NSorJyNVk40s5hTfGQxp/jIYk7xkcWc4iOLOcVHFnOKj6zqlhPNLOYUH1nMKT6ymFN8ZDGn+MhiTvGRxZziI4s5xUcWc6r6OdHMYk7xkcWc4iOLOcVHFnOKjyzmFB9ZzCk+spgTvJQQ6wEAAAAAAAAAAAAAAAAAAAD7WCAIAAAAAAAAAAAAAAAAAEA1xALBOJWcnKxJkyYpOTm5WuREM4s5xUcWc4qPLOYUH1nMKT6ymFN8ZDGn+MiqbjnRzGJO8ZHFnOIjiznFRxZzio8s5hQfWcwpPrKYU3xkMaeqnxPNLOYUH1nMKT6ymFN8ZDGn+MhiTvGRxZziI4s5IRp8xhgT60EAAAAAAAAAAAAAAAAAAAC7uIMgAAAAAAAAAAAAAAAAAADVEAsEAQAAAAAAAAAAAAAAAACohlggCAAAAAAAAAAAAAAAAABANcQCQQAAAAAAAAAAAAAAAAAAqiEWCMaZVatW6Wc/+5kyMzPl8/n06quvepLzyCOPqFevXmrQoIHS09M1fPhw7d6923rOM888o3PPPVepqalKTU1Vnz59tHjxYus5/jz66KPy+Xy68847rb7v5MmT5fP5KnxkZWVZzSjviy++0KhRo3TWWWepbt26Ouecc7Rp0yarGW3btj1jTj6fTzk5OVZzJKmoqEgTJkxQu3btVLduXbVv314PPvigjDHWs44cOaI777xTbdq0Ud26ddW3b19t3Lgx4vd1+ntqjNHEiRPVvHlz1a1bV9nZ2dq7d6/1nFdeeUUDBw7UWWedJZ/Ppw8++MCTORUWFuqee+7ROeeco5SUFGVmZur666/Xl19+aX1OkydPVlZWllJSUtSoUSNlZ2dr/fr11udU2a233iqfz6e//OUv1nNGjx59xt+twYMHh5zjJkuSdu3apSuvvFJpaWlKSUlRr1699Omnn1rN8dcXPp9PU6ZMsT6no0ePaty4cWrZsqXq1q2rH/3oR5o+fbr1nLy8PI0ePVqZmZmqV6+eBg8eHNbfWzc/X211hJssGz3hlGOzI9zMyUZPhLofFElHuMmy0RNu52SjI9xk2egJNzm2OsJNlo2ecNo3ttUPbrJs7UcEy7HZD27mZGs/IpRjmEj6wU2Wrf0IN3Oy0Q9usmztRzjl2OoHN1m29iMq83dMa7MnguXYPNYIlmW7JwLlSHaPNZyyyou0J4Ll2DzWcMqS7PVEsBybxxpOWTZ7IliOrY5wOh9lqx+ccmz2Q7Asm/3gNCeb/RDKecNI+sEpx2Y/uJmTjX5wyrHZD05ZtvrBKcf2PoTTeWRbPeGUY7MngmXZ7AmnOdnsiVDO90fSE045NnvCzZxs9IRTjs2ecMqy1RNOObZ6wukakK1+cMqx2Q/Bsmz2g9OcbPZDKNfqIukHpxyb/eBmTjb6wSnHZj84ZdnqB6ccW/3g5rqtrY5wk2WjJ5xybHaEmznZ6IlQr69H0hFusmz0hNs52egIN1k2esJNjq2OcJNlqyec1lx4cb4S4WGBYJw5duyYunfvrqefftrTnHfeeUc5OTlat26d3nrrLRUWFmrgwIE6duyY1ZyWLVvq0Ucf1ebNm7Vp0yZdfvnlGjZsmHbu3Gk1p7KNGzdqxowZOvfccz15/65du+qrr74q+1izZo0nOd99950uuugi1a5dW4sXL9aHH36oxx9/XI0aNbKas3HjxgrzeeuttyRJ11xzjdUcSXrsscf0zDPPaOrUqdq1a5cee+wx/fGPf9Rf//pX61n/9V//pbfeeksvvviitm/froEDByo7O1tffPFFRO/r9Pf0j3/8o5566ilNnz5d69evV0pKigYNGqSTJ09azTl27JguvvhiPfbYYyHPIZSs48eP6/3339eECRP0/vvv65VXXtHu3bt15ZVXWs2RpE6dOmnq1Knavn271qxZo7Zt22rgwIE6fPiw9axS8+fP17p165SZmRlyhtucwYMHV/g7NnfuXE+y9u/fr4svvlhZWVlauXKltm3bpgkTJqhOnTpWc8rP5auvvtL//u//yufz6eqrr7Y+p9/97ndasmSJZs+erV27dunOO+/UuHHjtHDhQms5xhgNHz5cH3/8sRYsWKAtW7aoTZs2ys7ODvnnopufr7Y6wk2WjZ5wyrHZEW7mZKMnQtkPirQj3GZF2hNucmx1hJssGz3hJsdWRzhl2eoJp31jW/3gJsvWfkSwHJv94GZOtvYj3B7DRNoPbrNs7Ec45djqBzdZtvYjnHJs9YNTls39iPICHdPa7IlgOTaPNYJl2e6JQDmS3WMNp6xSNnrCKcfWsYZTls2eCJZj81jDKctmTwTKsd0Rwc5H2eyHYDm2+yFQlu1+CDYn2/3g5ryhjX5wyrHZD8GybPZDsBzb/RAsy2Y/BMqx3Q9uziPb6Ak3ObZ6winLVk+4mZOtngjlfH8kPeE2x0ZPuMmy0RNucmz1hJssGz3hlGOzJ5yuAdnaj3DKsbkfESzL5n6E05xs7ke4vVYX6X6Emxxb+xFOWbb2I5xybO5HOGXZ2o8IlmOzH9xct7XVEW6ybPSEU47NjnAzJxs9Ecr19Ug7wm1WpD3hJsdWR7jJstETbnJsdYRTls2ecFpzYft8JSJgELckmfnz50cl69ChQ0aSeeeddzzPatSokfnb3/7m2fsfOXLEdOzY0bz11lvm0ksvNb/5zW+svv+kSZNM9+7drb5nIPfcc4+5+OKLo5JV3m9+8xvTvn17U1xcbP29hwwZYm666aYK26666iozcuRIqznHjx83tWrVMosWLaqw/fzzzzf333+/tZzKf0+Li4tNs2bNzJQpU8q2ff/99yY5OdnMnTvXWk55Bw4cMJLMli1bwn5/t1mlNmzYYCSZTz75xNOc/Px8I8m8/fbbYecEy/r8889NixYtzI4dO0ybNm3Mn//8Z+s5N9xwgxk2bFhE7+s2a8SIEWbUqFGe51Q2bNgwc/nll3uS1bVrV/Pf//3fFbZF+ve4cs7u3buNJLNjx46ybUVFRaZp06bm2WefDTvHmDN/vnrVEf6yyrPZE272GWx0hNssGz0RKMd2RwTK8qIn/OV40RGBsiqz0RP+crzoCH9ZXvZE6b6xl/1QOas82/sRgXJK2eoHN1m29iP85XjRD/6yvNqPqJzjVT/4y6rM1n5E5Ryv+qFylhf9EOiY1nZPuDl2ttURoRynR9IToeRE2hFOWbZ6IliO7Y4IlmWzJ0L5fYq0I4Jl2eyJQDk2OyLY+Sib/eD2vJeNfgj1HFu4/RBqTiT94CbLRj845djsB6csW/0Q6u9TJP3glGWrH4Ll2N6HcDqPbKsnQjlfHWlPhHNuPJyeCCcn3J5wmxVpT7jJsdUTbrJs9EQ4v0/h9oSbLBs94ZTj5bmI8teAvDwfEehakxfnIpyua9k6H+GUY/NchL8sL85HVM7x8lxE5Syvzkc4/T7ZPBdROcur8xHlc2z2g9N1W5sdEco14kh6Ipxr0eF2RDhZ4fSE2xwbHeEmy0ZPuMmx1RHh/D6F0xNucmx1hFOWrZ5wWnMRjesacI87CMKV/Px8SVLjxo09yygqKtI//vEPHTt2TH369PEsJycnR0OGDFF2drZnGXv37lVmZqbOPvtsjRw5MqJH6gSzcOFC9ezZU9dcc43S09N13nnn6dlnn/Ukq9Tp06c1e/Zs3XTTTfL5fNbfv2/fvlq2bJn27NkjSdq6davWrFmjK664wmrODz/8oKKiojP+BUHdunU9u+OjJB04cEC5ubkV/vylpaWpd+/eWrt2rWe50Zafny+fz6eGDRt6lnH69GnNnDlTaWlp6t69u/X3Ly4u1q9//Wvdfffd6tq1q/X3L2/lypVKT09X586dddttt+mbb76xnlFcXKzXX39dnTp10qBBg5Senq7evXt79qj6Unl5eXr99dc1ZswYT96/b9++Wrhwob744gsZY7RixQrt2bNHAwcOtJZx6tQpSarQFwkJCUpOTo64Lyr/fPWyI6Lxs9xtjq2OcMqy1RP+crzqiEBzst0TlXO87Ain3ydbPeEvx6uOqJzlRU9U3jf2sh+itR/uJsdWPzhl2eoHfzle9UOgOdnuh8o5XvaD0++TrX7wl+NVP1TO8qIfAh3T2u6JaBw7h5MVSU+4zbHREcGybPaE05xsdkSgLNs94fb3yUZHBMuy2ROBcmx3RKDzUbb7IVrnvULNiqQf3ObY6IdgWTb7wWlONvshUJbtfnD7+2SjH4Jl2eyHQDm2+8HpPLKtnojm+epwssLpiVBzIukJN1k2esLtnGz0hFOWrZ4I9fcpkp5wk2WjJ5xyvDpnWfkakFfnI7y+1hRqlo3zEU45Nq9p+Mvy4nxEoDl5cU2jcpZX5yOcfp9sXtPwl+XF+YjKOTb7wem6rc2OiNY14nBywu2IULPC7Qk3ObY6wu2cIu0JpxybHRHq71O4PeEmx1ZHOGXZ6gmnNRc1ZW1E3Ijd2kRESlG6g2BRUZEZMmSIueiiizx5/23btpmUlBRTq1Ytk5aWZl5//XVPcowxZu7cuaZbt27mxIkTxhjjyR0E33jjDfPyyy+brVu3miVLlpg+ffqY1q1bm4KCAqs5xhiTnJxskpOTzX333Wfef/99M2PGDFOnTh0za9Ys61ml5s2bZ2rVqmW++OILT96/qKjI3HPPPcbn85nExETj8/nMww8/7ElWnz59zKWXXmq++OIL88MPP5gXX3zRJCQkmE6dOlnLqPz39N133zWSzJdfflnhdddcc4259tprreWUF+07CJ44ccKcf/755le/+pUnOa+99ppJSUkxPp/PZGZmmg0bNkSUEyjr4YcfNj/5yU/K/lWXV3cQnDt3rlmwYIHZtm2bmT9/vunSpYvp1auX+eGHH6xmffXVV0aSqVevnnniiSfMli1bzCOPPGJ8Pp9ZuXKltZzKHnvsMdOoUaOy3o2Ev6yTJ0+a66+/3kgyiYmJJikpybzwwgtWc06fPm1at25trrnmGvPtt9+aU6dOmUcffdRIMgMHDgw7x9/PV686wulnua2ecLPPYKsjgmXZ7IlAOV50RKAs2z3hL8erjnDzZ8JGTwTK8aIj/GXZ7IlA+8Ze9IOb/XAb/eB2f99GPzhl2eqHYDm2+yFYls1+CJTjRT+4/TMRaT8Ey7HdD4GybO9HBDumtdkTbo+dbXREKMfpkfSEmxxbHeGUZasnnHJsdkSwLJs9Ecqfh0g7winLVk8Ey7HZEcHOR9nsB7fnvWz0Qyjn2CLpBzc5tvrBKctWPzjl2OyHYFk2+yGUPw+R9oNTlq1+CJZjex/C6TyyrZ4I5Xx1pD0R6rnxcHvCbY6NnnCTZaMn3OTY6gmnLFs9Eeqfh0h6wk2WjZ5wyvHqnGXla0Bena8Mdq3J9jUNp+tats5XBsrx4pqGvywvzlf6y/HqmkblLK/OVzr9ebB5TcNflhfnKyvn2OwHp+u2NjsilGvEkfREqNeiI+kIt1mR9oSbHFsd4SbLRk845djsiFD/TITbE25ybHWEU5bNngi25sKr/QiEhwWCcSxaCwRvvfVW06ZNG/PZZ5958v6nTp0ye/fuNZs2bTL33nuvadKkidm5c6f1nE8//dSkp6ebrVu3lm3zYoFgZd99951JTU315LHJtWvXNn369Kmw7fbbbzcXXnih9axSAwcONEOHDvXs/efOnWtatmxp5s6da7Zt22b+/ve/m8aNG3uy6HHfvn3mkksuMZJMrVq1TK9evczIkSNNVlaWtYyatkDw9OnT5mc/+5k577zzTH5+vic5R48eNXv37jVr1641N910k2nbtq3Jy8uzmrVp0yaTkZFR4aDNqwWCle3fv9+TxyZ/8cUXRpL55S9/WeF1P/vZz8x1111nLaeyzp07m3HjxoX9/k5ZU6ZMMZ06dTILFy40W7duNX/9619N/fr1zVtvvWU1Z9OmTaZ79+5lfTFo0CBzxRVXmMGDB4ed4+/nq1cd4fSz3FZPOOXY7IhgWTZ7wl+OVx3hdp8r0p7wl+NVR7iZk42eCJTjRUcEyrLVE4H2jb3oBzf74Tb6wU2OrX5wyrLVD4FyvOiHUI6XIumHQDle9IPbOUXaD8FybPdDsCxb/eB0TGurJ0I5do60I0LJiqQn3ObY6AinLFs9Ec45jnA7winLVk+EOqdIOsJNlo2ecJPjxbGGMRXPR3l5Qj7QeS8vHg0YKMvmcUagHC/ORVTO8uo4o3KOP7bORVTO8uo4o3JOZTbPRfjL8uI4w1+OzX5wOo9sqydCOV8daU+EkhVJT7jNsdETTlm2eiKc6wrh9oRTlq2eCHVOkfSEmywbPeEmx4v9iMrXgLzajwh2rcn2fkSwLJv7EYFyvNiPqJzl1X6Em2uCtvYjKmd5tR/hNCeb+xH+srzYj/CXY6sfnK7b2v7Him6vEUfSE6HkRNoRbrMi7QmnHJsdEc61/HB6winHZkeEOqdwe8JNjq2OcJNlqyeCrblggWDVwgLBOBaNBYI5OTmmZcuW5uOPP/Y0p7wBAwaY//f//p/1950/f35ZKZV+SDI+n8/UqlUr4n/ZEkzPnj3Nvffea/19W7dubcaMGVNh27Rp00xmZqb1LGOMOXjwoElISDCvvvqqJ+9vjDEtW7Y0U6dOrbDtwQcfNJ07d/Ys8+jRo2U/lK699lrz05/+1Np7V/57WroDVHmH9ZJLLjF33HGHtZzyorVA8PTp02b48OHm3HPPNV9//bVnOZV16NAh4rtMVs7685//XNYN5fsiISHBtGnTxlpOIE2aNDHTp08PO8df1qlTp0xiYqJ58MEHK7zu97//venbt6+1nPJWrVplJJkPPvgg7PcPlnX8+HFTu3Zts2jRogqvGzNmjBk0aJC1nPK+//57c+jQIWOMMRdccIEZO3ZsWBmBfr560RFufpbb6AmnHJsdEer+Sbg9ESjHi44IdU7h9kSgHC86ws2cbPREoBwvOsLNnGz1RKnSfWOv9iH8ZZXnxcX9yjm29yGCZVVmYz+ifI5X+xD+sgKxsR9RPserfQh/WeXZ3o8on+PVPoS/rPIi7QenY9p9+/ZZ6YlQjp0j7Qi3WZH2RLjnA8LpCKesP/3pT1Z6Itw5hdMRTlknT5600hOhzCnSjnDKOnr0qJWeCGVOtvchjPnP+Siv9yP8nffyYh/CX5ZX+xFO5/Js7UOUz/J6P8JpTrb2Icpneb0f4W9OXuxDlM/yej/C35xs9IPTeWRbPRHK+epIe8JtVqQ9Ee45+HB6winLVk+EO6dwesIpy1ZPhDKnSHvCKctWT4QyJ1v7Ef6uAXmxH+F0rcnmfkSwLJv7EaFcP4t0P8Jflhf7EaHMKdL9CH9ZXuxHOM3J5n6Evywv9iOc5hRpPzhdt7XZEaFcI46kJ9zm2OiIcK97h9oTTjk2OyLcOYXaE045NjsilDlF0hNOOTY7IpQ52dqP8LfmIhrXNeBeggA/jDEaN26c5s+fr+XLl6tdu3ZRyy4uLi575rlNAwYM0Pbt2/XBBx+UffTs2VMjR47UBx98oFq1alnPlKSjR49q//79at68ufX3vuiii7R79+4K2/bs2aM2bdpYz5Kk559/Xunp6RoyZIgn7y9Jx48fV0JCxWqqVauWiouLPctMSUlR8+bN9d1332np0qUaNmyYZ1nt2rVTs2bNtGzZsrJtBQUFWr9+vfr06eNZrtcKCwt17bXXau/evXr77bd11llnRS3bi8749a9/rW3btlXoi8zMTN19991aunSp1azKPv/8c33zzTfWOyMpKUm9evWKamc899xz6tGjh7p37+7J+xcWFqqwsDCqnZGWlqamTZtq79692rRpU8h94fTz1WZHROtnuZscWx0R7pxC7QmnHJsdEc6cwukJpxybHRHKnCLpCaccmx0Rypwi7YnKSv/8RmMfwqv98GA5Xu9DOM3J1pxL3yca+xDBxmxzP6I0Jxr7EP7m5MV+RGlONPYh/M0p0n5wOqY9++yzrfRENI+d3WTZ6Ilw5xRORzhljR492kpPhDOncDvCKSs5OdlKT4Qyp0g7wimrqKjISk+EMifb+xDlz0d5uR/h5Xkvpyyv9iPczMnWPkT5LC/3I5zmZHMfonyWl/sRgebkxT5E+Swv9yMCzclGPzidR7bVE9E8X+0my0ZPhDuncHrCKctWT4Qzp3B7winLVk+EMqdIe8Ipy1ZPhDInW/sR/q4BebEfEY1rTU5ZtvcjQplTpPsR/rK82I9wOycb+xH+srzYj3Cak839CH9ZXuxHOM0p0n5wum5rsyOidY3YTY6tjgh3TqH2hFOOzY4IZ07h9IRTjs2OCGVOkfSEU47NjghlTrb2I/ytuaiuayPiVowWJiJMR44cMVu2bDFbtmwxksqep/7JJ59YzbnttttMWlqaWblypfnqq6/KPo4fP24159577zXvvPOOOXDggNm2bZu59957jc/nM2+++abVnEC8eMTw+PHjzcqVK82BAwfMu+++a7Kzs02TJk3KVl3btGHDBpOYmGgeeughs3fvXvPSSy+ZevXqmdmzZ1vPKioqMq1btzb33HOP9fcu74YbbjAtWrQwixYtMgcOHDCvvPKKadKkifn9739vPWvJkiVm8eLF5uOPPzZvvvmm6d69u+ndu7c5ffp0RO/r9Pf00UcfNQ0bNjQLFiww27ZtM8OGDTPt2rUzJ06csJrzzTffmC1btpjXX3/dSDL/+Mc/zJYtW8xXX31ldU6nT582V155pWnZsqX54IMPKnTGqVOnrOUcPXrU3HfffWbt2rXm4MGDZtOmTebGG280ycnJZseOHVbn5E+4t9oOlnPkyBFz1113mbVr15oDBw6Yt99+25x//vmmY8eO5uTJk9bn9Morr5jatWubmTNnmr1795q//vWvplatWmb16tVWc4wxJj8/39SrV88888wzIc8jlKxLL73UdO3a1axYscJ8/PHH5vnnnzd16tQx06ZNs5rz8ssvmxUrVpj9+/ebV1991bRp08ZcddVVIc/Hzc9XWx3hJstGTzjl2OwIpyxbPRHOflC4HeGUZasn3MzJVke4/f5F2hNucmx1hJssGz3htG9sqx/cZNnajwiWY7MfnLJs7keEegwTySN9gmXZ3I9wmpOtfnCTZYyd/QinHFv94CbL1n6EP5WPaW32RLAcm8cawbJs90SgHNvHGsGy/LH1CNHyObaPNYJlGWO3J4LlGGPvWMMpy2ZPBMux1RFO56Ns9YNTjs1+CJZlsx+C5djuh1DPG4bbD8FybPeD05xs9YOb752tfnDKstUPTjk29yHcnEe20RNucmz1hFOWrZ5wyrHZE+Gc7w+nJ5xybPaEmznZ6Am33zsbPeEmy0ZPuMmx2RPBrgHZPM4IlmP7OCNQlu3jjEA5XhxnhHKtLpLjjEA5XhxnBJuTzeMMp++dzeOMYFk2jzOC5djqBzfXbW11hJssGz3hlGOzI5yybPVEONfXw+0IpyxbPeFmTrY6wu33L9KecJNjqyPcZNnqCac1F16dr0ToWCAYZ1asWGEknfFxww03WM3xlyHJPP/881ZzbrrpJtOmTRuTlJRkmjZtagYMGBC1xYHGeLNAcMSIEaZ58+YmKSnJtGjRwowYMcLs27fPakZ5r732munWrZtJTk42WVlZZubMmZ7kLF261Egyu3fv9uT9SxUUFJjf/OY3pnXr1qZOnTrm7LPPNvfff3/EF3/8mTdvnjn77LNNUlKSadasmcnJyTHff/99xO/r9Pe0uLjYTJgwwWRkZJjk5GQzYMCAsL6vTjnPP/+8369PmjTJalbpbbz9faxYscJazokTJ8zPf/5zk5mZaZKSkkzz5s3NlVdeaTZs2BDyfJyy/Al3RzlYzvHjx83AgQNN06ZNTe3atU2bNm3MzTffbHJzcz2b03PPPWc6dOhg6tSpY7p37x7WI8Pd5MyYMcPUrVs34r9TTllfffWVGT16tMnMzDR16tQxnTt3No8//rgpLi62mvPkk0+ali1bmtq1a5vWrVubBx54IKxecvPz1VZHuMmy0RNOOTY7winLVk+Esx8Ubkc4ZdnqCbdzstERbrMi7Qk3ObY6wk2WjZ5w2je21Q9usmztRwTLsdkPTlk29yNCPYaJ5IR8sCyb+xFu5mSjH9xm2diPcMqx1Q9usmztR/hT+ZjWZk8Ey7F5rBEsy3ZPBMqxfawRLMsfLxYI2j7WCJZVylZPOOXYOtZwyrLZE8FybHWE0/koW/3glGOzH4Jl2eyHYDm2+yHU84bh9kOwHNv94GZONvrBTY6tfnDKstUPTjm29yGcziPb6gmnHJs9ESzLZk8Ey7HdE6Ge7w+3J4Ll2O4JN3Oy0RNucmz1hFOWrZ5wyrHZE8GuAdk8zgiWY/s4I1CW7eOMQDleHGeEcq0ukuOMQDleHGc4zcnWcYZTjs3jjGBZNo8zguXY6gc3121tdYSbLBs94ZRjsyOcsmz1RDjX18PtCKcsWz3hdk42OsJtVqQ94SbHVke4ybLVE05rLrw6X4nQ+YwxRgAAAAAAAAAAAAAAAAAAoFpJcH4JAAAAAAAAAAAAAAAAAACINywQBAAAAAAAAAAAAAAAAACgGmKBIAAAAAAAAAAAAAAAAAAA1RALBAEAAAAAAAAAAAAAAAAAqIZYIAgAAAAAAAAAAAAAAAAAQDXEAkEAAAAAAAAAAAAAAAAAAKohFggCAAAAAAAAAAAAAAAAAFANsUAQAAAAAAAAAAAAAAAAAIBqiAWCAAAAAAAAiGuzZs2Sz+eTz+fTwYMHz/j66NGj5fP51LZt25iNAbEzefLkst8bAAAAAAAAoKZhgSAAAAAAAABiauXKlWULuNx8zJo1K9ZDjhuXXXZZ2fetVq1a2rlzZ9DXHzx4sOz1kydPjs4gAQAAAAAAAHiGBYIAAAAAAABAFeHl3Q6Li4tZ9AcAAAAAAADUMImxHgAAAAAAAABQ6rbbbtPYsWODvqZly5YhveesWbO46+C//etf/9LWrVvVvXv3WA8FAAAAAAAAQBSwQBAAAAAAAABVRnp6urp16xbrYVQ7DRo00KlTp3T69GlNnDhRCxYsiPWQAAAAAAAAAEQBjxgGAAAAAAAAqrnGjRvrv/7rvyRJCxcu1KZNm2I8IgAAAAAAAADRwAJBAAAAAAAAVGujR4+Wz+dT27Ztg77utdde0+DBg9W0aVPVq1dPnTp10t13363c3FxJUtu2beXz+TR69GjHzOLiYs2cOVN9+/ZVo0aNlJKSonPPPVcPPfSQjh8/fsbrJ0+eLJ/PpxdeeEGS9Mknn8jn853xEYk//OEPqlOnjiRp4sSJYb3HrFmzysZy8ODBgK87ePBg2ev8Pd658u9Jbm6u7rrrLnXq1En16tVTixYtdO2112rnzp1nvO8dd9yhTp06qW7dusrIyNDIkSO1f/9+13P4/vvvNWnSJHXt2lX169dX48aN1b9/f82dO9fVrz958qSmTp2qAQMGqFmzZkpKSlJ6erqys7P13HPP6Ycffgj4ayv/Gdq8ebNGjx6tdu3aKTk5OeLfYwAAAAAAAKAyHjEMAAAAAACAGi8nJ0fTpk2rsG3v3r3605/+pNmzZ+uNN95w/V7Hjx/XwIEDtWzZsgrbt2/fru3bt2vhwoVavny5UlJSrIzdrRYtWuiWW27Rk08+qcWLF2vt2rXq06dPVMfgz9atWzV48OCyhZiSdOLECf3zn//UG2+8oSVLlujiiy/W8uXLddVVVyk/P7/sdSdPntScOXO0ePFirV69Wl27dg2adeDAAf3kJz+psKDw2LFjWrlypVauXKlXX31VL730khIT/Z823bp1q4YNG6ZPPvmkwvbDhw9r2bJlWrZsmWbMmKHXXntNGRkZQccyffp03X777UEXFAIAAAAAAACR4g6CAAAAAAAAqNH++Mc/li0ObNWqlZ5++mmtX79eq1at0v3336/8/Hz94he/8HvnP39uvvlmrVixQjfccINef/11bd68WfPnzy9bjLdhwwb9z//8T4VfM3bsWG3fvl3Dhg2TJGVmZpYtKCz/Ean77rtP9erVkyRNmDAh4veL1PHjx/Xzn/9cp0+f1sMPP6x3331X69at0+TJk5WUlKRjx47p17/+tfbt26fhw4erQYMGevLJJ7Vu3TqtWbNGv/3tb+Xz+fTdd99pzJgxjnkjRozQgQMHdOutt+rtt9/Wxo0b9dxzz6lTp06SpJdffll3332331+7b98+XXrppfrkk0+Umpqq++67T/Pnz9emTZu0dOlS5eTkKDExURs3btSwYcNUWFgYcBwbN27UuHHj1LJlS02dOrVsPo888kh430gAAAAAAAAgAO4gCAAAAAAAgCrj0KFD2rFjR8Cvp6enKz093Vpebm6uJk2aJEnq0KGD1q5dqyZNmpR9vV+/fvrpT3+q/v376/Tp067e87333tOLL76oUaNGlW07//zzdcUVV6hnz57asWOHnn32WT344INld6ornVfDhg0lSbVr11a3bt0szfI/MjIylJOToylTpmjZsmVatWqVLrnkEus5bh0+fFjGGG3YsEHt27cv2967d281adJE48aN08GDB9W3b181a9ZM7777rpo2bVr2uosuukiJiYmaMmWK1q9fry1btui8884LmLdx40bNmTNHv/zlL8u29ezZU9dcc4369eunrVu36qmnntKYMWPO+P7fcMMNys/P13nnnac333yzwp8TSRo4cKCGDh2qIUOGaP369Zo1a5Zuvvlmv+P48MMPdc4552jVqlVlv+el8wEAAAAAAABs4g6CAAAAAAAAqDKeeeYZnXPOOQE/Kj8GOFIvvPCCTp48KUn6y1/+csaiL0nq27evcnJyXL/nVVddVWFxYKnk5GSNGzdOkvTNN9/oww8/DHPUkfn973+v+vXrS6oadxF88MEHKywOLHXTTTepTp06kkoWEj711FMVFgeWuu2228r+e/Xq1UGzhg4dWmFxYKkGDRpo5syZkqTi4mJNnz69wtdXr16t9957T1LJnxl/f04kafDgwfrFL34hSZo1a1bQsTz99NMVFgcCAAAAAAAAXmCBIAAAAAAAAGqst99+W5LUpEkTXXHFFQFfd/3117t+z5EjRwb8Wo8ePcr+++OPP3b9njY1adJEd9xxhyRp1apVZd+DWPD5fLr22mv9fq1u3brq2LGjJKlRo0YaNGiQ39e1a9dODRo0kOT8Pb3xxhsDfu2CCy5Q165dJemM78nChQslSZ07d9Y555wTNKP0jowbN27UDz/84Pc1rVq1Ur9+/YK+DwAAAAAAAGADCwQBAAAAAABQZUyaNEnGmIAfkydPtppX+jjjH//4x0pICHyq7JxzzlFSUpKr98zKygr4tcaNG5f995EjR1yO0r677rpLaWlpkqSJEyfGbBxNmjSp8D2prPQOex06dJDP53N8ndP3tFevXkG/fsEFF0iS9uzZU+GR0ps2bZIk7d69Wz6fL+hH6V0iCwsL9e233/rNOffcc4OOAwAAAAAAALCFBYIAAAAAAACosb777jtJ8vvo2vJq1aoVdCFbefXq1Qv4tfKLEIuKily9nxcaNWqk3/72t5KktWvXavHixTEZR7DvlfSf75fb1zl9T9PT04N+PSMjQ5JkjCn7syFJhw4dCvrrAjl+/Ljf7Y0aNQrr/QAAAAAAAIBQJcZ6AAAAAAAAAACi77e//a2efPJJfffdd5o4cWLQRyxXF8HuQhhM6cLD7t27a/bs2a5/XYsWLfxur1WrVljjAAAAAAAAAELFAkEAAAAAAADUWI0aNVJubq4OHz4c9HVFRUUV7ihXHaSmpuquu+7S/fffr02bNmnBggXq3r170F9T/g6IxcXFAV937Ngxa+O0KS8vT61atQr6dalkIWH5u/ydddZZkqSjR4+qW7du3g4SAAAAAAAAsIhHDAMAAAAAAKDG6tq1qyTpgw8+CLrgbfv27Tp16pTn4wn3DnfhuuOOO9SkSRNJ0qRJk2SMCfr6Bg0alP13sAWTe/bssTNAyzZu3Ojq6x07dlRSUlLZ9vPOO0+S9PHHHys3N9e7AQIAAAAAAACWsUAQAAAAAAAANdaAAQMkSV9//bUWL14c8HV///vfozKeOnXqSFJUFiNKUv369XXPPfdIkrZu3ap//etfQV/frl27sv/etGlTwNfNnTvXzgAte+GFFwJ+bePGjdqxY4ckKTs7u8LXrrzySkmSMUZPPvmkdwMEAAAAAAAALGOBIAAAAAAAAGqsG264QcnJyZKkO++8U19//fUZr1m7dq2efvrpqIynefPmkqRDhw7pyJEjUckcO3asMjIyJEmPPfZY0Nd269ZNjRs3liRNnTrV70LGl19+Wf/85z/tD9SChQsX6uWXXz5j+9GjR3XLLbdIKnmMcul/lxo4cKAuuOACSdKUKVP8vkd527dv12uvvWZp1AAAAAAAAED4WCAIAAAAAACAGiszM1OTJk2SJO3bt089evTQM888o40bN2rNmjWaMGGCBgwYoMzMTDVt2lSSt48B7tu3rySpuLhYt956q9atW6d9+/aVfXihXr16uu+++yTJ7wLJ8hITE8sWz+3YsUOXX365FixYoC1btmjJkiUaM2aMfvnLX5bNo6rp2bOnfvWrXyknJ0crVqzQ5s2b9fzzz6tnz57asmWLJCknJ0fnnnvuGb92zpw5aty4sYqKijRixAhdeeWVeumll7RhwwZt3rxZixcv1sMPP6w+ffro3HPP1TvvvBPt6QEAAAAAAABnSIz1AAAAAAAAAIBYuvfee/XJJ59oxowZ+vTTTzV27NgKX2/SpIn++c9/6qqrrpL0n8cAe+Hyyy/XhRdeqHXr1mnOnDmaM2dOha8bYzzJveWWWzRlyhR98cUXjq994IEHtGLFCq1bt07vvfeehg8fXuHrl112maZOnapu3bp5MtZIvPzyyxowYICmTZumadOmnfH1q6++Wk888YTfX9u+fXutXbtWV199tXbs2KHXXnst6F0CU1NTrY0bAAAAAAAACBd3EAQAAAAAAECN5vP5NH36dC1YsEADBw5U48aNVadOHXXo0EF33HGHtmzZop49e6qgoECSlJaW5tlYEhIS9Oabb+qBBx5Q9+7dVb9+fU/vWFiqTp06uv/++129tl69elq+fLkeeughnXPOOapbt65SU1PVq1cvTZ06VW+//bZSUlI8HnF42rVrp82bN+sPf/iDunTponr16iktLU2XXHKJZs+erf/7v/9TYmLgf1PdqVMnffDBB5ozZ46uvvpqtW7dWnXr1lVSUpKaN2+uyy67TA888IA2b96siRMnRnFmAAAAAAAAgH8+49U/OwYAAAAAAACqic8//1ytWrWSJP3tb3/TmDFjYjwiAAAAAAAAAHDGHQQBAAAAAAAAB3Pnzi377wsvvDCGIwEAAAAAAAAA97iDIAAAAAAAAGq0Y8eOqaCgQM2bN/f79S1btujSSy/VkSNH1KNHD23atCnKIwQAAAAAAACA8CTGegAAAAAAAABALB0+fFhdunTR8OHDNXjwYHXu3FnJycn68ssvtWTJEj333HM6ceKEfD6fnnjiiVgPFwAAAAAAAABc4w6CAAAAAAAAqNEOHjyodu3aBX1NUlKSnn32WV1//fVRGhUAAAAAAAAARI4FggAAAAAAAKjRCgsLNX/+fC1ZskQbN27U4cOH9e2336pevXpq27atsrOzdfvtt6tNmzaxHioAAAAAAAAAhIQFggAAAAAAAAAAAAAAAAAAVEMJsR4AAAAAAAAAAAAAAAAAAACwjwWCAAAAAAAAAAAAAAAAAABUQywQBAAAAAAAAAAAAAAAAACgGmKBIAAAAAAAAAAAAAAAAAAA1RALBAEAAAAAAAAAAAAAAAAAqIZYIAgAAAAAAAAAAAAAAAAAQDXEAkEAAAAAAAAAAAAAAAAAAKohFggCAAAAAAAAAAAAAAAAAFAN/X+Ix298aiOBd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9" name="Picture 3" descr="C:\Users\Shehla\Downloads\ScreenShots\1Category plot between Flight number and Payload mass (K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6" y="1803610"/>
            <a:ext cx="5719836" cy="19360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Shehla\Downloads\ScreenShots\2 Scatter plot between Orbit and Flight numb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4154351"/>
            <a:ext cx="6123240" cy="2325257"/>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Shehla\Downloads\ScreenShots\3 Bar chart between Orbit and success rate of each orb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739" y="1790875"/>
            <a:ext cx="3943513" cy="192496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Users\Shehla\Downloads\ScreenShots\4 Line chart between Year and Success rat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0256" y="4154351"/>
            <a:ext cx="4062478" cy="2293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889148"/>
            <a:ext cx="11614245" cy="397102"/>
          </a:xfrm>
          <a:prstGeom prst="rect">
            <a:avLst/>
          </a:prstGeom>
        </p:spPr>
        <p:txBody>
          <a:bodyPr lIns="91440" tIns="45720" rIns="91440" bIns="45720" anchor="t"/>
          <a:lstStyle/>
          <a:p>
            <a:pPr marL="0" indent="0">
              <a:lnSpc>
                <a:spcPct val="100000"/>
              </a:lnSpc>
              <a:spcBef>
                <a:spcPts val="1400"/>
              </a:spcBef>
              <a:buNone/>
            </a:pPr>
            <a:r>
              <a:rPr lang="en-US" sz="1200" dirty="0" smtClean="0">
                <a:latin typeface="Abadi" panose="020B0604020104020204" pitchFamily="34" charset="0"/>
              </a:rPr>
              <a:t>GitHub </a:t>
            </a:r>
            <a:r>
              <a:rPr lang="en-US" sz="1200" dirty="0">
                <a:latin typeface="Abadi" panose="020B0604020104020204" pitchFamily="34" charset="0"/>
              </a:rPr>
              <a:t>URL: https://github.com/shehla1739/Applied-Data-Science-Capstone/blob/main/Week2%20-%20labs%20SQL%20Notebook%20eda-sql-coursera_sqllite.ipynb </a:t>
            </a:r>
            <a:endParaRPr lang="en-US" sz="1400" dirty="0"/>
          </a:p>
          <a:p>
            <a:endParaRPr lang="en-US" sz="1400" dirty="0"/>
          </a:p>
          <a:p>
            <a:endParaRPr lang="en-US" sz="1400"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2" y="342721"/>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2" y="1482194"/>
            <a:ext cx="10980710" cy="480312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Following are SQL queries performed to gather information of </a:t>
            </a:r>
            <a:r>
              <a:rPr lang="en-US" sz="2000" b="1" dirty="0" smtClean="0"/>
              <a:t>dataset:</a:t>
            </a:r>
            <a:endParaRPr lang="en-US" sz="1600" dirty="0" smtClean="0"/>
          </a:p>
          <a:p>
            <a:r>
              <a:rPr lang="en-US" sz="1600" dirty="0" smtClean="0"/>
              <a:t>Display </a:t>
            </a:r>
            <a:r>
              <a:rPr lang="en-US" sz="1600" dirty="0"/>
              <a:t>the names of the unique launch sites in the space mission</a:t>
            </a:r>
          </a:p>
          <a:p>
            <a:r>
              <a:rPr lang="en-US" sz="1600" dirty="0"/>
              <a:t>Display 5 records where launch sites begin with the string 'CCA'</a:t>
            </a:r>
          </a:p>
          <a:p>
            <a:r>
              <a:rPr lang="en-US" sz="1600" dirty="0"/>
              <a:t>Display the total payload mass carried by boosters launched by NASA (CRS</a:t>
            </a:r>
            <a:r>
              <a:rPr lang="en-US" sz="1600" dirty="0" smtClean="0"/>
              <a:t>)</a:t>
            </a:r>
          </a:p>
          <a:p>
            <a:r>
              <a:rPr lang="en-US" sz="1800" dirty="0"/>
              <a:t>Display average payload mass carried by booster version F9 v1.1</a:t>
            </a:r>
          </a:p>
          <a:p>
            <a:r>
              <a:rPr lang="en-US" sz="1800" dirty="0"/>
              <a:t>List the date when the first </a:t>
            </a:r>
            <a:r>
              <a:rPr lang="en-US" sz="1800" dirty="0" smtClean="0"/>
              <a:t>successful </a:t>
            </a:r>
            <a:r>
              <a:rPr lang="en-US" sz="1800" dirty="0"/>
              <a:t>landing outcome in ground pad was </a:t>
            </a:r>
            <a:r>
              <a:rPr lang="en-US" sz="1800" dirty="0" smtClean="0"/>
              <a:t>achieved.</a:t>
            </a:r>
          </a:p>
          <a:p>
            <a:r>
              <a:rPr lang="en-US" sz="1800" dirty="0"/>
              <a:t>List the names of the boosters which have success in drone ship and have payload mass greater than 4000 but less than 6000</a:t>
            </a:r>
          </a:p>
          <a:p>
            <a:r>
              <a:rPr lang="en-US" sz="1800" dirty="0"/>
              <a:t>List the total number of successful and failure mission outcomes</a:t>
            </a:r>
          </a:p>
          <a:p>
            <a:r>
              <a:rPr lang="en-US" sz="1800" dirty="0"/>
              <a:t>List the names of the </a:t>
            </a:r>
            <a:r>
              <a:rPr lang="en-US" sz="1800" dirty="0" smtClean="0"/>
              <a:t>booster versions </a:t>
            </a:r>
            <a:r>
              <a:rPr lang="en-US" sz="1800" dirty="0"/>
              <a:t>which have carried the maximum payload mass. Use a subquery</a:t>
            </a:r>
          </a:p>
          <a:p>
            <a:r>
              <a:rPr lang="en-US" sz="1800" dirty="0"/>
              <a:t>List the records which will display the month names, failure </a:t>
            </a:r>
            <a:r>
              <a:rPr lang="en-US" sz="1800" dirty="0" smtClean="0"/>
              <a:t>landing outcomes </a:t>
            </a:r>
            <a:r>
              <a:rPr lang="en-US" sz="1800" dirty="0"/>
              <a:t>in drone ship ,booster versions, </a:t>
            </a:r>
            <a:r>
              <a:rPr lang="en-US" sz="1800" dirty="0" smtClean="0"/>
              <a:t>launch site </a:t>
            </a:r>
            <a:r>
              <a:rPr lang="en-US" sz="1800" dirty="0"/>
              <a:t>for the months in year 2015.</a:t>
            </a:r>
          </a:p>
          <a:p>
            <a:r>
              <a:rPr lang="en-US" sz="1800" dirty="0"/>
              <a:t>Rank the count of landing outcomes (such as Failure (drone ship) or Success (ground pad)) between the date 2010-06-04 and 2017-03-20, in descending order.</a:t>
            </a:r>
          </a:p>
          <a:p>
            <a:endParaRPr lang="en-US" sz="1800" b="1" dirty="0"/>
          </a:p>
          <a:p>
            <a:endParaRPr lang="en-US" sz="1400" dirty="0" smtClean="0"/>
          </a:p>
          <a:p>
            <a:endParaRPr lang="en-US" sz="1800" dirty="0"/>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05437" y="1511681"/>
            <a:ext cx="6400772" cy="3249505"/>
          </a:xfrm>
          <a:prstGeom prst="rect">
            <a:avLst/>
          </a:prstGeom>
        </p:spPr>
        <p:txBody>
          <a:bodyPr>
            <a:noAutofit/>
          </a:bodyPr>
          <a:lstStyle/>
          <a:p>
            <a:pPr algn="just"/>
            <a:r>
              <a:rPr lang="en-US" sz="1800" spc="-1" dirty="0" smtClean="0">
                <a:solidFill>
                  <a:srgbClr val="000000"/>
                </a:solidFill>
                <a:ea typeface="Segoe UI"/>
              </a:rPr>
              <a:t>Folium </a:t>
            </a:r>
            <a:r>
              <a:rPr lang="en-US" sz="1800" spc="-1" dirty="0">
                <a:solidFill>
                  <a:srgbClr val="000000"/>
                </a:solidFill>
                <a:ea typeface="Segoe UI"/>
              </a:rPr>
              <a:t>Interactive Map was used </a:t>
            </a:r>
            <a:r>
              <a:rPr lang="en-US" sz="1800" spc="-1" dirty="0" smtClean="0">
                <a:solidFill>
                  <a:srgbClr val="000000"/>
                </a:solidFill>
                <a:ea typeface="Segoe UI"/>
              </a:rPr>
              <a:t>to visualize </a:t>
            </a:r>
            <a:r>
              <a:rPr lang="en-US" sz="1800" spc="-1" dirty="0">
                <a:solidFill>
                  <a:srgbClr val="000000"/>
                </a:solidFill>
                <a:ea typeface="Segoe UI"/>
              </a:rPr>
              <a:t>and </a:t>
            </a:r>
            <a:r>
              <a:rPr lang="en-US" sz="1800" spc="-1" dirty="0" smtClean="0">
                <a:solidFill>
                  <a:srgbClr val="000000"/>
                </a:solidFill>
                <a:ea typeface="Segoe UI"/>
              </a:rPr>
              <a:t>analyze </a:t>
            </a:r>
            <a:r>
              <a:rPr lang="en-US" sz="1800" spc="-1" dirty="0">
                <a:solidFill>
                  <a:srgbClr val="000000"/>
                </a:solidFill>
                <a:ea typeface="Segoe UI"/>
              </a:rPr>
              <a:t>SpaceX </a:t>
            </a:r>
            <a:r>
              <a:rPr lang="en-US" sz="1800" spc="-1" dirty="0">
                <a:solidFill>
                  <a:srgbClr val="000000"/>
                </a:solidFill>
                <a:ea typeface="Calibri;Calibri"/>
              </a:rPr>
              <a:t>Launch Sites. </a:t>
            </a:r>
            <a:r>
              <a:rPr lang="en-US" sz="1800" spc="-1" dirty="0" smtClean="0">
                <a:solidFill>
                  <a:srgbClr val="000000"/>
                </a:solidFill>
                <a:ea typeface="Calibri;Calibri"/>
              </a:rPr>
              <a:t>The </a:t>
            </a:r>
            <a:r>
              <a:rPr lang="en-US" sz="1800" spc="-1" dirty="0">
                <a:solidFill>
                  <a:srgbClr val="000000"/>
                </a:solidFill>
                <a:ea typeface="Calibri;Calibri"/>
              </a:rPr>
              <a:t>distance between a launch </a:t>
            </a:r>
            <a:r>
              <a:rPr lang="en-US" sz="1800" spc="-1" dirty="0" smtClean="0">
                <a:solidFill>
                  <a:srgbClr val="000000"/>
                </a:solidFill>
                <a:ea typeface="Calibri;Calibri"/>
              </a:rPr>
              <a:t>site was </a:t>
            </a:r>
            <a:r>
              <a:rPr lang="en-US" sz="1800" spc="-1" dirty="0" err="1" smtClean="0">
                <a:solidFill>
                  <a:srgbClr val="000000"/>
                </a:solidFill>
                <a:ea typeface="Calibri;Calibri"/>
              </a:rPr>
              <a:t>claculated</a:t>
            </a:r>
            <a:r>
              <a:rPr lang="en-US" sz="1800" spc="-1" dirty="0" smtClean="0">
                <a:solidFill>
                  <a:srgbClr val="000000"/>
                </a:solidFill>
                <a:ea typeface="Calibri;Calibri"/>
              </a:rPr>
              <a:t> by using longitude </a:t>
            </a:r>
            <a:r>
              <a:rPr lang="en-US" sz="1800" spc="-1" dirty="0">
                <a:solidFill>
                  <a:srgbClr val="000000"/>
                </a:solidFill>
                <a:ea typeface="Calibri;Calibri"/>
              </a:rPr>
              <a:t>and </a:t>
            </a:r>
            <a:r>
              <a:rPr lang="en-US" sz="1800" spc="-1" dirty="0" smtClean="0">
                <a:solidFill>
                  <a:srgbClr val="000000"/>
                </a:solidFill>
                <a:ea typeface="Calibri;Calibri"/>
              </a:rPr>
              <a:t>latitude coordinate information.</a:t>
            </a:r>
          </a:p>
          <a:p>
            <a:pPr algn="just"/>
            <a:r>
              <a:rPr lang="en-US" sz="1800" spc="-1" dirty="0" smtClean="0">
                <a:solidFill>
                  <a:srgbClr val="000000"/>
                </a:solidFill>
                <a:ea typeface="Calibri;Calibri"/>
              </a:rPr>
              <a:t>To create markers on map, </a:t>
            </a:r>
            <a:r>
              <a:rPr lang="en-US" sz="1800" spc="-1" dirty="0" err="1" smtClean="0">
                <a:solidFill>
                  <a:srgbClr val="000000"/>
                </a:solidFill>
                <a:ea typeface="Calibri;Calibri"/>
              </a:rPr>
              <a:t>folium.Marker</a:t>
            </a:r>
            <a:r>
              <a:rPr lang="en-US" sz="1800" spc="-1" dirty="0" smtClean="0">
                <a:solidFill>
                  <a:srgbClr val="000000"/>
                </a:solidFill>
                <a:ea typeface="Calibri;Calibri"/>
              </a:rPr>
              <a:t>() was used. To create circles </a:t>
            </a:r>
            <a:r>
              <a:rPr lang="en-US" sz="1800" spc="-1" dirty="0" err="1" smtClean="0">
                <a:solidFill>
                  <a:srgbClr val="000000"/>
                </a:solidFill>
                <a:ea typeface="Calibri;Calibri"/>
              </a:rPr>
              <a:t>folium.Circles</a:t>
            </a:r>
            <a:r>
              <a:rPr lang="en-US" sz="1800" spc="-1" dirty="0" smtClean="0">
                <a:solidFill>
                  <a:srgbClr val="000000"/>
                </a:solidFill>
                <a:ea typeface="Calibri;Calibri"/>
              </a:rPr>
              <a:t>() was used. To create icons on map </a:t>
            </a:r>
            <a:r>
              <a:rPr lang="en-US" sz="1800" spc="-1" dirty="0" err="1" smtClean="0">
                <a:solidFill>
                  <a:srgbClr val="000000"/>
                </a:solidFill>
                <a:ea typeface="Calibri;Calibri"/>
              </a:rPr>
              <a:t>folium.icon</a:t>
            </a:r>
            <a:r>
              <a:rPr lang="en-US" sz="1800" spc="-1" dirty="0" smtClean="0">
                <a:solidFill>
                  <a:srgbClr val="000000"/>
                </a:solidFill>
                <a:ea typeface="Calibri;Calibri"/>
              </a:rPr>
              <a:t> was used. </a:t>
            </a:r>
            <a:r>
              <a:rPr lang="en-US" sz="1800" spc="-1" dirty="0" err="1" smtClean="0">
                <a:solidFill>
                  <a:srgbClr val="000000"/>
                </a:solidFill>
                <a:ea typeface="Calibri;Calibri"/>
              </a:rPr>
              <a:t>Folium.polyLine</a:t>
            </a:r>
            <a:r>
              <a:rPr lang="en-US" sz="1800" spc="-1" dirty="0" smtClean="0">
                <a:solidFill>
                  <a:srgbClr val="000000"/>
                </a:solidFill>
                <a:ea typeface="Calibri;Calibri"/>
              </a:rPr>
              <a:t>() was used to create polynomial lines between the points.</a:t>
            </a:r>
          </a:p>
          <a:p>
            <a:pPr algn="just"/>
            <a:r>
              <a:rPr lang="en-US" sz="1800" spc="-1" dirty="0" smtClean="0">
                <a:solidFill>
                  <a:srgbClr val="000000"/>
                </a:solidFill>
                <a:ea typeface="Calibri;Calibri"/>
              </a:rPr>
              <a:t>The successful and failed </a:t>
            </a:r>
            <a:r>
              <a:rPr lang="en-US" sz="1800" spc="-1" dirty="0">
                <a:solidFill>
                  <a:srgbClr val="000000"/>
                </a:solidFill>
                <a:ea typeface="Calibri;Calibri"/>
              </a:rPr>
              <a:t>launches for each site on </a:t>
            </a:r>
            <a:r>
              <a:rPr lang="en-US" sz="1800" spc="-1" dirty="0" smtClean="0">
                <a:solidFill>
                  <a:srgbClr val="000000"/>
                </a:solidFill>
                <a:ea typeface="Calibri;Calibri"/>
              </a:rPr>
              <a:t>map were identified by assigning </a:t>
            </a:r>
            <a:r>
              <a:rPr lang="en-US" sz="1800" spc="-1" dirty="0" err="1" smtClean="0">
                <a:solidFill>
                  <a:srgbClr val="000000"/>
                </a:solidFill>
                <a:ea typeface="Calibri;Calibri"/>
              </a:rPr>
              <a:t>launch_outcome</a:t>
            </a:r>
            <a:r>
              <a:rPr lang="en-US" sz="1800" spc="-1" dirty="0" smtClean="0">
                <a:solidFill>
                  <a:srgbClr val="000000"/>
                </a:solidFill>
                <a:ea typeface="Calibri;Calibri"/>
              </a:rPr>
              <a:t>(failures, successes) to class 0 / 1 with red and green </a:t>
            </a:r>
            <a:r>
              <a:rPr lang="en-US" sz="1800" spc="-1" dirty="0" err="1" smtClean="0">
                <a:solidFill>
                  <a:srgbClr val="000000"/>
                </a:solidFill>
                <a:ea typeface="Calibri;Calibri"/>
              </a:rPr>
              <a:t>marhers</a:t>
            </a:r>
            <a:r>
              <a:rPr lang="en-US" sz="1800" spc="-1" dirty="0" smtClean="0">
                <a:solidFill>
                  <a:srgbClr val="000000"/>
                </a:solidFill>
                <a:ea typeface="Calibri;Calibri"/>
              </a:rPr>
              <a:t> on the map in a </a:t>
            </a:r>
            <a:r>
              <a:rPr lang="en-US" sz="1800" spc="-1" dirty="0" err="1" smtClean="0">
                <a:solidFill>
                  <a:srgbClr val="000000"/>
                </a:solidFill>
                <a:ea typeface="Calibri;Calibri"/>
              </a:rPr>
              <a:t>MarkerCluster</a:t>
            </a:r>
            <a:r>
              <a:rPr lang="en-US" sz="1800" spc="-1" dirty="0" smtClean="0">
                <a:solidFill>
                  <a:srgbClr val="000000"/>
                </a:solidFill>
                <a:ea typeface="Calibri;Calibri"/>
              </a:rPr>
              <a:t>()</a:t>
            </a:r>
            <a:endParaRPr lang="en-US" sz="1800" spc="-1" dirty="0">
              <a:latin typeface="Arial"/>
            </a:endParaRPr>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38476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Rectangle 1"/>
          <p:cNvSpPr/>
          <p:nvPr/>
        </p:nvSpPr>
        <p:spPr>
          <a:xfrm>
            <a:off x="770011" y="933810"/>
            <a:ext cx="10514516" cy="276999"/>
          </a:xfrm>
          <a:prstGeom prst="rect">
            <a:avLst/>
          </a:prstGeom>
        </p:spPr>
        <p:txBody>
          <a:bodyPr wrap="square">
            <a:spAutoFit/>
          </a:bodyPr>
          <a:lstStyle/>
          <a:p>
            <a:r>
              <a:rPr lang="en-US" sz="1200" dirty="0">
                <a:latin typeface="Abadi" panose="020B0604020104020204" pitchFamily="34" charset="0"/>
              </a:rPr>
              <a:t>GitHub URL: </a:t>
            </a:r>
            <a:r>
              <a:rPr lang="en-US" sz="1200" dirty="0" smtClean="0">
                <a:latin typeface="Abadi" panose="020B0604020104020204" pitchFamily="34" charset="0"/>
              </a:rPr>
              <a:t>  https</a:t>
            </a:r>
            <a:r>
              <a:rPr lang="en-US" sz="1200" dirty="0">
                <a:latin typeface="Abadi" panose="020B0604020104020204" pitchFamily="34" charset="0"/>
              </a:rPr>
              <a:t>://github.com/shehla1739/Applied-Data-Science-Capstone/blob/main/Week3%20-%20lab_launch_site_location.ipynb</a:t>
            </a:r>
            <a:endParaRPr lang="en-US" sz="12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998" y="1511680"/>
            <a:ext cx="4072529" cy="2059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1246" y="3743425"/>
            <a:ext cx="4096199" cy="235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5575" y="4614342"/>
            <a:ext cx="3515683" cy="1721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66193"/>
            <a:ext cx="10871529" cy="3791813"/>
          </a:xfrm>
          <a:prstGeom prst="rect">
            <a:avLst/>
          </a:prstGeom>
        </p:spPr>
        <p:txBody>
          <a:bodyPr vert="horz" lIns="91440" tIns="45720" rIns="91440" bIns="45720" rtlCol="0" anchor="t">
            <a:normAutofit/>
          </a:bodyPr>
          <a:lstStyle/>
          <a:p>
            <a:pPr algn="just">
              <a:lnSpc>
                <a:spcPct val="100000"/>
              </a:lnSpc>
            </a:pPr>
            <a:r>
              <a:rPr lang="en-US" sz="2000" spc="-1" dirty="0" smtClean="0">
                <a:solidFill>
                  <a:srgbClr val="000000"/>
                </a:solidFill>
                <a:ea typeface="DejaVu Sans"/>
              </a:rPr>
              <a:t>The interactive dashboard were build using </a:t>
            </a:r>
            <a:r>
              <a:rPr lang="en-US" sz="2000" spc="-1" dirty="0" err="1">
                <a:solidFill>
                  <a:srgbClr val="000000"/>
                </a:solidFill>
                <a:ea typeface="DejaVu Sans"/>
              </a:rPr>
              <a:t>Plotly</a:t>
            </a:r>
            <a:r>
              <a:rPr lang="en-US" sz="2000" spc="-1" dirty="0">
                <a:solidFill>
                  <a:srgbClr val="000000"/>
                </a:solidFill>
                <a:ea typeface="DejaVu Sans"/>
              </a:rPr>
              <a:t> </a:t>
            </a:r>
            <a:r>
              <a:rPr lang="en-US" sz="2000" spc="-1" dirty="0" smtClean="0">
                <a:solidFill>
                  <a:srgbClr val="000000"/>
                </a:solidFill>
                <a:ea typeface="DejaVu Sans"/>
              </a:rPr>
              <a:t> and Dash. </a:t>
            </a:r>
          </a:p>
          <a:p>
            <a:pPr algn="just">
              <a:lnSpc>
                <a:spcPct val="100000"/>
              </a:lnSpc>
            </a:pPr>
            <a:r>
              <a:rPr lang="en-US" sz="2000" spc="-1" dirty="0" smtClean="0">
                <a:solidFill>
                  <a:srgbClr val="000000"/>
                </a:solidFill>
                <a:ea typeface="DejaVu Sans"/>
              </a:rPr>
              <a:t>The Dropdown </a:t>
            </a:r>
            <a:r>
              <a:rPr lang="en-US" sz="2000" spc="-1" dirty="0">
                <a:solidFill>
                  <a:srgbClr val="000000"/>
                </a:solidFill>
                <a:ea typeface="DejaVu Sans"/>
              </a:rPr>
              <a:t>menu </a:t>
            </a:r>
            <a:r>
              <a:rPr lang="en-US" sz="2000" spc="-1" dirty="0" smtClean="0">
                <a:solidFill>
                  <a:srgbClr val="000000"/>
                </a:solidFill>
                <a:ea typeface="DejaVu Sans"/>
              </a:rPr>
              <a:t>is provided for </a:t>
            </a:r>
            <a:r>
              <a:rPr lang="en-US" sz="2000" spc="-1" dirty="0">
                <a:solidFill>
                  <a:srgbClr val="000000"/>
                </a:solidFill>
                <a:ea typeface="DejaVu Sans"/>
              </a:rPr>
              <a:t>selecting launch </a:t>
            </a:r>
            <a:r>
              <a:rPr lang="en-US" sz="2000" spc="-1" dirty="0" smtClean="0">
                <a:solidFill>
                  <a:srgbClr val="000000"/>
                </a:solidFill>
                <a:ea typeface="DejaVu Sans"/>
              </a:rPr>
              <a:t>sites.  </a:t>
            </a:r>
            <a:r>
              <a:rPr lang="en-US" sz="2000" spc="-1" dirty="0">
                <a:solidFill>
                  <a:srgbClr val="000000"/>
                </a:solidFill>
                <a:ea typeface="DejaVu Sans"/>
              </a:rPr>
              <a:t>The default select value is for ALL sites</a:t>
            </a:r>
            <a:endParaRPr lang="en-US" sz="2000" spc="-1" dirty="0" smtClean="0">
              <a:solidFill>
                <a:srgbClr val="000000"/>
              </a:solidFill>
              <a:ea typeface="DejaVu Sans"/>
            </a:endParaRPr>
          </a:p>
          <a:p>
            <a:pPr algn="just">
              <a:lnSpc>
                <a:spcPct val="100000"/>
              </a:lnSpc>
            </a:pPr>
            <a:r>
              <a:rPr lang="en-US" sz="2000" spc="-1" dirty="0" smtClean="0">
                <a:solidFill>
                  <a:srgbClr val="000000"/>
                </a:solidFill>
                <a:ea typeface="DejaVu Sans"/>
              </a:rPr>
              <a:t>The pie </a:t>
            </a:r>
            <a:r>
              <a:rPr lang="en-US" sz="2000" spc="-1" dirty="0">
                <a:solidFill>
                  <a:srgbClr val="000000"/>
                </a:solidFill>
                <a:ea typeface="DejaVu Sans"/>
              </a:rPr>
              <a:t>chart </a:t>
            </a:r>
            <a:r>
              <a:rPr lang="en-US" sz="2000" spc="-1" dirty="0" smtClean="0">
                <a:solidFill>
                  <a:srgbClr val="000000"/>
                </a:solidFill>
                <a:ea typeface="DejaVu Sans"/>
              </a:rPr>
              <a:t>is used to </a:t>
            </a:r>
            <a:r>
              <a:rPr lang="en-US" sz="2000" spc="-1" dirty="0">
                <a:solidFill>
                  <a:srgbClr val="000000"/>
                </a:solidFill>
                <a:ea typeface="DejaVu Sans"/>
              </a:rPr>
              <a:t>show the total successful launches count for all </a:t>
            </a:r>
            <a:r>
              <a:rPr lang="en-US" sz="2000" spc="-1" dirty="0" smtClean="0">
                <a:solidFill>
                  <a:srgbClr val="000000"/>
                </a:solidFill>
                <a:ea typeface="DejaVu Sans"/>
              </a:rPr>
              <a:t>sites. </a:t>
            </a:r>
            <a:r>
              <a:rPr lang="en-US" sz="2000" spc="-1" dirty="0">
                <a:solidFill>
                  <a:srgbClr val="000000"/>
                </a:solidFill>
                <a:ea typeface="DejaVu Sans"/>
              </a:rPr>
              <a:t>If a specific launch site was selected, </a:t>
            </a:r>
            <a:r>
              <a:rPr lang="en-US" sz="2000" spc="-1" dirty="0" smtClean="0">
                <a:solidFill>
                  <a:srgbClr val="000000"/>
                </a:solidFill>
                <a:ea typeface="DejaVu Sans"/>
              </a:rPr>
              <a:t>then it shows </a:t>
            </a:r>
            <a:r>
              <a:rPr lang="en-US" sz="2000" spc="-1" dirty="0">
                <a:solidFill>
                  <a:srgbClr val="000000"/>
                </a:solidFill>
                <a:ea typeface="DejaVu Sans"/>
              </a:rPr>
              <a:t>the Success vs. Failed counts for the site</a:t>
            </a:r>
            <a:endParaRPr lang="en-US" sz="2000" spc="-1" dirty="0" smtClean="0">
              <a:solidFill>
                <a:srgbClr val="000000"/>
              </a:solidFill>
              <a:ea typeface="DejaVu Sans"/>
            </a:endParaRPr>
          </a:p>
          <a:p>
            <a:pPr algn="just">
              <a:lnSpc>
                <a:spcPct val="100000"/>
              </a:lnSpc>
            </a:pPr>
            <a:r>
              <a:rPr lang="en-US" sz="2000" spc="-1" dirty="0" smtClean="0">
                <a:solidFill>
                  <a:srgbClr val="000000"/>
                </a:solidFill>
                <a:ea typeface="DejaVu Sans"/>
              </a:rPr>
              <a:t>Scatter </a:t>
            </a:r>
            <a:r>
              <a:rPr lang="en-US" sz="2000" spc="-1" dirty="0">
                <a:solidFill>
                  <a:srgbClr val="000000"/>
                </a:solidFill>
                <a:ea typeface="DejaVu Sans"/>
              </a:rPr>
              <a:t>chart </a:t>
            </a:r>
            <a:r>
              <a:rPr lang="en-US" sz="2000" spc="-1" dirty="0" smtClean="0">
                <a:solidFill>
                  <a:srgbClr val="000000"/>
                </a:solidFill>
                <a:ea typeface="DejaVu Sans"/>
              </a:rPr>
              <a:t>were used for displaying </a:t>
            </a:r>
            <a:r>
              <a:rPr lang="en-US" sz="2000" spc="-1" dirty="0">
                <a:solidFill>
                  <a:srgbClr val="000000"/>
                </a:solidFill>
                <a:ea typeface="DejaVu Sans"/>
              </a:rPr>
              <a:t>launch site, payload mass, </a:t>
            </a:r>
            <a:r>
              <a:rPr lang="en-US" sz="2000" spc="-1" dirty="0" smtClean="0">
                <a:solidFill>
                  <a:srgbClr val="000000"/>
                </a:solidFill>
                <a:ea typeface="DejaVu Sans"/>
              </a:rPr>
              <a:t>success/failure.</a:t>
            </a:r>
            <a:r>
              <a:rPr lang="en-US" sz="2000" spc="-1" dirty="0" smtClean="0"/>
              <a:t> </a:t>
            </a:r>
          </a:p>
          <a:p>
            <a:pPr algn="just">
              <a:lnSpc>
                <a:spcPct val="100000"/>
              </a:lnSpc>
            </a:pPr>
            <a:r>
              <a:rPr lang="en-US" sz="2000" spc="-1" dirty="0"/>
              <a:t>A</a:t>
            </a:r>
            <a:r>
              <a:rPr lang="en-US" sz="2000" spc="-1" dirty="0" smtClean="0"/>
              <a:t> </a:t>
            </a:r>
            <a:r>
              <a:rPr lang="en-US" sz="2000" spc="-1" dirty="0"/>
              <a:t>scatter </a:t>
            </a:r>
            <a:r>
              <a:rPr lang="en-US" sz="2000" spc="-1" dirty="0" smtClean="0"/>
              <a:t>chart is used </a:t>
            </a:r>
            <a:r>
              <a:rPr lang="en-US" sz="2000" spc="-1" dirty="0"/>
              <a:t>to show the correlation between payload and launch </a:t>
            </a:r>
            <a:r>
              <a:rPr lang="en-US" sz="2000" spc="-1" dirty="0" smtClean="0"/>
              <a:t>success. A </a:t>
            </a:r>
            <a:r>
              <a:rPr lang="en-US" sz="2000" spc="-1" dirty="0"/>
              <a:t>callback function </a:t>
            </a:r>
            <a:r>
              <a:rPr lang="en-US" sz="2000" spc="-1" dirty="0" smtClean="0"/>
              <a:t>is used for </a:t>
            </a:r>
            <a:r>
              <a:rPr lang="en-US" sz="2000" spc="-1" dirty="0"/>
              <a:t>`site-dropdown` as input, `success-pie-chart` as </a:t>
            </a:r>
            <a:r>
              <a:rPr lang="en-US" sz="2000" spc="-1" dirty="0" smtClean="0"/>
              <a:t>output.  Another  </a:t>
            </a:r>
            <a:r>
              <a:rPr lang="en-US" sz="2000" spc="-1" dirty="0"/>
              <a:t>callback function </a:t>
            </a:r>
            <a:r>
              <a:rPr lang="en-US" sz="2000" spc="-1" dirty="0" smtClean="0"/>
              <a:t>is added for </a:t>
            </a:r>
            <a:r>
              <a:rPr lang="en-US" sz="2000" spc="-1" dirty="0"/>
              <a:t>`site-dropdown` and `payload-slider` as inputs, `success-payload-scatter-chart` as </a:t>
            </a:r>
            <a:r>
              <a:rPr lang="en-US" sz="2000" spc="-1" dirty="0" smtClean="0"/>
              <a:t>output.</a:t>
            </a:r>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Rectangle 1"/>
          <p:cNvSpPr/>
          <p:nvPr/>
        </p:nvSpPr>
        <p:spPr>
          <a:xfrm>
            <a:off x="1305635" y="5004485"/>
            <a:ext cx="10886365" cy="523220"/>
          </a:xfrm>
          <a:prstGeom prst="rect">
            <a:avLst/>
          </a:prstGeom>
        </p:spPr>
        <p:txBody>
          <a:bodyPr wrap="square">
            <a:spAutoFit/>
          </a:bodyPr>
          <a:lstStyle/>
          <a:p>
            <a:pPr>
              <a:lnSpc>
                <a:spcPct val="100000"/>
              </a:lnSpc>
              <a:buNone/>
            </a:pPr>
            <a:r>
              <a:rPr lang="en-US" sz="1400" dirty="0">
                <a:latin typeface="Abadi" panose="020B0604020104020204" pitchFamily="34" charset="0"/>
              </a:rPr>
              <a:t>GitHub URL:</a:t>
            </a:r>
          </a:p>
          <a:p>
            <a:r>
              <a:rPr lang="en-US" sz="1400" dirty="0"/>
              <a:t>https://github.com/shehla1739/Applied-Data-Science-Capstone/blob/main/Week3%20-%20spacex_dash_app.py</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69098" y="886040"/>
            <a:ext cx="11422902" cy="384559"/>
          </a:xfrm>
          <a:prstGeom prst="rect">
            <a:avLst/>
          </a:prstGeom>
        </p:spPr>
        <p:txBody>
          <a:bodyPr>
            <a:noAutofit/>
          </a:bodyPr>
          <a:lstStyle/>
          <a:p>
            <a:pPr marL="0" indent="0">
              <a:lnSpc>
                <a:spcPct val="100000"/>
              </a:lnSpc>
              <a:spcBef>
                <a:spcPts val="1400"/>
              </a:spcBef>
              <a:buNone/>
            </a:pPr>
            <a:r>
              <a:rPr lang="en-US" sz="1200" dirty="0" smtClean="0">
                <a:latin typeface="Abadi" panose="020B0604020104020204" pitchFamily="34" charset="0"/>
              </a:rPr>
              <a:t>GitHub URL: https</a:t>
            </a:r>
            <a:r>
              <a:rPr lang="en-US" sz="1200" dirty="0">
                <a:latin typeface="Abadi" panose="020B0604020104020204" pitchFamily="34" charset="0"/>
              </a:rPr>
              <a:t>://github.com/shehla1739/Applied-Data-Science-Capstone/blob/main/Week4%20-%20SpaceX_Machine%20Learning%20Prediction_Part_5.ipynb</a:t>
            </a:r>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1348932" y="26412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p:cNvSpPr txBox="1"/>
          <p:nvPr/>
        </p:nvSpPr>
        <p:spPr>
          <a:xfrm>
            <a:off x="1348932" y="1401288"/>
            <a:ext cx="7195978" cy="1754326"/>
          </a:xfrm>
          <a:prstGeom prst="rect">
            <a:avLst/>
          </a:prstGeom>
          <a:solidFill>
            <a:schemeClr val="accent1">
              <a:lumMod val="20000"/>
              <a:lumOff val="80000"/>
            </a:schemeClr>
          </a:solidFill>
        </p:spPr>
        <p:txBody>
          <a:bodyPr wrap="square" rtlCol="0">
            <a:spAutoFit/>
          </a:bodyPr>
          <a:lstStyle/>
          <a:p>
            <a:r>
              <a:rPr lang="en-US" dirty="0" smtClean="0"/>
              <a:t>Model Building: </a:t>
            </a:r>
          </a:p>
          <a:p>
            <a:r>
              <a:rPr lang="en-US" dirty="0" smtClean="0"/>
              <a:t>	Load dataset into </a:t>
            </a:r>
            <a:r>
              <a:rPr lang="en-US" dirty="0" err="1"/>
              <a:t>N</a:t>
            </a:r>
            <a:r>
              <a:rPr lang="en-US" dirty="0" err="1" smtClean="0"/>
              <a:t>umpy</a:t>
            </a:r>
            <a:r>
              <a:rPr lang="en-US" dirty="0" smtClean="0"/>
              <a:t> and Pandas</a:t>
            </a:r>
          </a:p>
          <a:p>
            <a:r>
              <a:rPr lang="en-US" dirty="0"/>
              <a:t>	</a:t>
            </a:r>
            <a:r>
              <a:rPr lang="en-US" dirty="0" smtClean="0"/>
              <a:t>Transform data</a:t>
            </a:r>
          </a:p>
          <a:p>
            <a:r>
              <a:rPr lang="en-US" dirty="0"/>
              <a:t>	</a:t>
            </a:r>
            <a:r>
              <a:rPr lang="en-US" dirty="0" smtClean="0"/>
              <a:t>Split data into training and testing datasets</a:t>
            </a:r>
          </a:p>
          <a:p>
            <a:r>
              <a:rPr lang="en-US" dirty="0" smtClean="0"/>
              <a:t>	Select machine learning </a:t>
            </a:r>
            <a:r>
              <a:rPr lang="en-US" dirty="0" err="1" smtClean="0"/>
              <a:t>algo</a:t>
            </a:r>
            <a:r>
              <a:rPr lang="en-US" dirty="0" smtClean="0"/>
              <a:t> to use and set parameter</a:t>
            </a:r>
          </a:p>
          <a:p>
            <a:r>
              <a:rPr lang="en-US" dirty="0"/>
              <a:t>	</a:t>
            </a:r>
            <a:r>
              <a:rPr lang="en-US" dirty="0" smtClean="0"/>
              <a:t>Train the ML model using training dataset</a:t>
            </a:r>
            <a:endParaRPr lang="en-US" dirty="0"/>
          </a:p>
        </p:txBody>
      </p:sp>
      <p:sp>
        <p:nvSpPr>
          <p:cNvPr id="7" name="TextBox 6"/>
          <p:cNvSpPr txBox="1"/>
          <p:nvPr/>
        </p:nvSpPr>
        <p:spPr>
          <a:xfrm>
            <a:off x="1348932" y="3701364"/>
            <a:ext cx="7195978" cy="1207701"/>
          </a:xfrm>
          <a:prstGeom prst="rect">
            <a:avLst/>
          </a:prstGeom>
          <a:solidFill>
            <a:schemeClr val="accent1">
              <a:lumMod val="20000"/>
              <a:lumOff val="80000"/>
            </a:schemeClr>
          </a:solidFill>
        </p:spPr>
        <p:txBody>
          <a:bodyPr wrap="square" rtlCol="0">
            <a:spAutoFit/>
          </a:bodyPr>
          <a:lstStyle/>
          <a:p>
            <a:r>
              <a:rPr lang="en-US" dirty="0" smtClean="0"/>
              <a:t>Model Evaluation:</a:t>
            </a:r>
          </a:p>
          <a:p>
            <a:r>
              <a:rPr lang="en-US" dirty="0"/>
              <a:t>	</a:t>
            </a:r>
            <a:r>
              <a:rPr lang="en-US" dirty="0" smtClean="0"/>
              <a:t>Use testing dataset to check accuracy of ML Model</a:t>
            </a:r>
          </a:p>
          <a:p>
            <a:r>
              <a:rPr lang="en-US" dirty="0"/>
              <a:t>	</a:t>
            </a:r>
            <a:r>
              <a:rPr lang="en-US" dirty="0" smtClean="0"/>
              <a:t>for each ML model use tuned hyper-parameter</a:t>
            </a:r>
          </a:p>
          <a:p>
            <a:r>
              <a:rPr lang="en-US" dirty="0"/>
              <a:t>	</a:t>
            </a:r>
            <a:r>
              <a:rPr lang="en-US" dirty="0" smtClean="0"/>
              <a:t>plot Confusion Matrix for ML model being used</a:t>
            </a:r>
            <a:endParaRPr lang="en-US" dirty="0"/>
          </a:p>
        </p:txBody>
      </p:sp>
      <p:sp>
        <p:nvSpPr>
          <p:cNvPr id="8" name="TextBox 7"/>
          <p:cNvSpPr txBox="1"/>
          <p:nvPr/>
        </p:nvSpPr>
        <p:spPr>
          <a:xfrm>
            <a:off x="1224240" y="5503881"/>
            <a:ext cx="7320670" cy="923330"/>
          </a:xfrm>
          <a:prstGeom prst="rect">
            <a:avLst/>
          </a:prstGeom>
          <a:solidFill>
            <a:schemeClr val="accent1">
              <a:lumMod val="20000"/>
              <a:lumOff val="80000"/>
            </a:schemeClr>
          </a:solidFill>
        </p:spPr>
        <p:txBody>
          <a:bodyPr wrap="square" rtlCol="0">
            <a:spAutoFit/>
          </a:bodyPr>
          <a:lstStyle/>
          <a:p>
            <a:r>
              <a:rPr lang="en-US" dirty="0" smtClean="0"/>
              <a:t>Model Improving</a:t>
            </a:r>
          </a:p>
          <a:p>
            <a:pPr marL="285750" indent="-285750">
              <a:buFont typeface="Arial" panose="020B0604020202020204" pitchFamily="34" charset="0"/>
              <a:buChar char="•"/>
            </a:pPr>
            <a:r>
              <a:rPr lang="en-US" dirty="0" smtClean="0"/>
              <a:t>Feature </a:t>
            </a:r>
            <a:r>
              <a:rPr lang="en-US" dirty="0" smtClean="0"/>
              <a:t>Engineering is used to improve model performance</a:t>
            </a:r>
          </a:p>
          <a:p>
            <a:pPr marL="285750" indent="-285750">
              <a:buFont typeface="Arial" panose="020B0604020202020204" pitchFamily="34" charset="0"/>
              <a:buChar char="•"/>
            </a:pPr>
            <a:r>
              <a:rPr lang="en-US" dirty="0" smtClean="0"/>
              <a:t>Algorithm </a:t>
            </a:r>
            <a:r>
              <a:rPr lang="en-US" dirty="0" smtClean="0"/>
              <a:t>tuning is also used for model improvement</a:t>
            </a:r>
            <a:endParaRPr lang="en-US" dirty="0"/>
          </a:p>
        </p:txBody>
      </p:sp>
      <p:sp>
        <p:nvSpPr>
          <p:cNvPr id="10" name="Down Arrow 9"/>
          <p:cNvSpPr/>
          <p:nvPr/>
        </p:nvSpPr>
        <p:spPr>
          <a:xfrm>
            <a:off x="4530661" y="3155614"/>
            <a:ext cx="256177" cy="545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4564858" y="4909065"/>
            <a:ext cx="256177" cy="545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348932" y="1450354"/>
            <a:ext cx="6896434" cy="1754326"/>
          </a:xfrm>
          <a:prstGeom prst="rect">
            <a:avLst/>
          </a:prstGeom>
          <a:solidFill>
            <a:schemeClr val="accent1">
              <a:lumMod val="20000"/>
              <a:lumOff val="80000"/>
            </a:schemeClr>
          </a:solidFill>
        </p:spPr>
        <p:txBody>
          <a:bodyPr wrap="square" rtlCol="0">
            <a:spAutoFit/>
          </a:bodyPr>
          <a:lstStyle/>
          <a:p>
            <a:r>
              <a:rPr lang="en-US" dirty="0" smtClean="0"/>
              <a:t>Model Building: </a:t>
            </a:r>
          </a:p>
          <a:p>
            <a:pPr marL="342900" indent="-342900">
              <a:buFont typeface="Arial" panose="020B0604020202020204" pitchFamily="34" charset="0"/>
              <a:buChar char="•"/>
            </a:pPr>
            <a:r>
              <a:rPr lang="en-US" dirty="0" smtClean="0"/>
              <a:t>Load </a:t>
            </a:r>
            <a:r>
              <a:rPr lang="en-US" dirty="0" smtClean="0"/>
              <a:t>dataset into </a:t>
            </a:r>
            <a:r>
              <a:rPr lang="en-US" dirty="0" err="1"/>
              <a:t>N</a:t>
            </a:r>
            <a:r>
              <a:rPr lang="en-US" dirty="0" err="1" smtClean="0"/>
              <a:t>umpy</a:t>
            </a:r>
            <a:r>
              <a:rPr lang="en-US" dirty="0" smtClean="0"/>
              <a:t> and Pandas</a:t>
            </a:r>
          </a:p>
          <a:p>
            <a:pPr marL="342900" indent="-342900">
              <a:buFont typeface="Arial" panose="020B0604020202020204" pitchFamily="34" charset="0"/>
              <a:buChar char="•"/>
            </a:pPr>
            <a:r>
              <a:rPr lang="en-US" dirty="0" smtClean="0"/>
              <a:t>Transform </a:t>
            </a:r>
            <a:r>
              <a:rPr lang="en-US" dirty="0" smtClean="0"/>
              <a:t>data</a:t>
            </a:r>
          </a:p>
          <a:p>
            <a:pPr marL="342900" indent="-342900">
              <a:buFont typeface="Arial" panose="020B0604020202020204" pitchFamily="34" charset="0"/>
              <a:buChar char="•"/>
            </a:pPr>
            <a:r>
              <a:rPr lang="en-US" dirty="0" smtClean="0"/>
              <a:t>Split </a:t>
            </a:r>
            <a:r>
              <a:rPr lang="en-US" dirty="0" smtClean="0"/>
              <a:t>data into training and testing datasets</a:t>
            </a:r>
          </a:p>
          <a:p>
            <a:pPr marL="342900" indent="-342900">
              <a:buFont typeface="Arial" panose="020B0604020202020204" pitchFamily="34" charset="0"/>
              <a:buChar char="•"/>
            </a:pPr>
            <a:r>
              <a:rPr lang="en-US" dirty="0" smtClean="0"/>
              <a:t>Select </a:t>
            </a:r>
            <a:r>
              <a:rPr lang="en-US" dirty="0" smtClean="0"/>
              <a:t>machine learning </a:t>
            </a:r>
            <a:r>
              <a:rPr lang="en-US" dirty="0" err="1" smtClean="0"/>
              <a:t>algo</a:t>
            </a:r>
            <a:r>
              <a:rPr lang="en-US" dirty="0" smtClean="0"/>
              <a:t> to use and set parameter</a:t>
            </a:r>
          </a:p>
          <a:p>
            <a:pPr marL="342900" indent="-342900">
              <a:buFont typeface="Arial" panose="020B0604020202020204" pitchFamily="34" charset="0"/>
              <a:buChar char="•"/>
            </a:pPr>
            <a:r>
              <a:rPr lang="en-US" dirty="0" smtClean="0"/>
              <a:t>Train </a:t>
            </a:r>
            <a:r>
              <a:rPr lang="en-US" dirty="0" smtClean="0"/>
              <a:t>the ML model using training dataset</a:t>
            </a:r>
            <a:endParaRPr lang="en-US" dirty="0"/>
          </a:p>
        </p:txBody>
      </p:sp>
      <p:sp>
        <p:nvSpPr>
          <p:cNvPr id="13" name="TextBox 12"/>
          <p:cNvSpPr txBox="1"/>
          <p:nvPr/>
        </p:nvSpPr>
        <p:spPr>
          <a:xfrm>
            <a:off x="1348932" y="3750430"/>
            <a:ext cx="7195978" cy="1207701"/>
          </a:xfrm>
          <a:prstGeom prst="rect">
            <a:avLst/>
          </a:prstGeom>
          <a:solidFill>
            <a:schemeClr val="accent1">
              <a:lumMod val="20000"/>
              <a:lumOff val="80000"/>
            </a:schemeClr>
          </a:solidFill>
        </p:spPr>
        <p:txBody>
          <a:bodyPr wrap="square" rtlCol="0">
            <a:spAutoFit/>
          </a:bodyPr>
          <a:lstStyle/>
          <a:p>
            <a:r>
              <a:rPr lang="en-US" dirty="0" smtClean="0"/>
              <a:t>Model Evaluation:</a:t>
            </a:r>
          </a:p>
          <a:p>
            <a:pPr marL="285750" indent="-285750">
              <a:buFont typeface="Arial" panose="020B0604020202020204" pitchFamily="34" charset="0"/>
              <a:buChar char="•"/>
            </a:pPr>
            <a:r>
              <a:rPr lang="en-US" dirty="0" smtClean="0"/>
              <a:t>Use </a:t>
            </a:r>
            <a:r>
              <a:rPr lang="en-US" dirty="0" smtClean="0"/>
              <a:t>testing dataset to check accuracy of ML Model</a:t>
            </a:r>
          </a:p>
          <a:p>
            <a:pPr marL="285750" indent="-285750">
              <a:buFont typeface="Arial" panose="020B0604020202020204" pitchFamily="34" charset="0"/>
              <a:buChar char="•"/>
            </a:pPr>
            <a:r>
              <a:rPr lang="en-US" dirty="0" smtClean="0"/>
              <a:t>F</a:t>
            </a:r>
            <a:r>
              <a:rPr lang="en-US" dirty="0" smtClean="0"/>
              <a:t>or </a:t>
            </a:r>
            <a:r>
              <a:rPr lang="en-US" dirty="0" smtClean="0"/>
              <a:t>each ML model use tuned hyper-parameter</a:t>
            </a:r>
          </a:p>
          <a:p>
            <a:pPr marL="285750" indent="-285750">
              <a:buFont typeface="Arial" panose="020B0604020202020204" pitchFamily="34" charset="0"/>
              <a:buChar char="•"/>
            </a:pPr>
            <a:r>
              <a:rPr lang="en-US" dirty="0" smtClean="0"/>
              <a:t>P</a:t>
            </a:r>
            <a:r>
              <a:rPr lang="en-US" dirty="0" smtClean="0"/>
              <a:t>lot </a:t>
            </a:r>
            <a:r>
              <a:rPr lang="en-US" dirty="0" smtClean="0"/>
              <a:t>Confusion Matrix for ML model being used</a:t>
            </a:r>
            <a:endParaRPr lang="en-US" dirty="0"/>
          </a:p>
        </p:txBody>
      </p:sp>
      <p:sp>
        <p:nvSpPr>
          <p:cNvPr id="14" name="Down Arrow 13"/>
          <p:cNvSpPr/>
          <p:nvPr/>
        </p:nvSpPr>
        <p:spPr>
          <a:xfrm>
            <a:off x="4530661" y="3204680"/>
            <a:ext cx="256177" cy="545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4564858" y="4958131"/>
            <a:ext cx="256177" cy="545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403723"/>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5" name="TextBox 4"/>
          <p:cNvSpPr txBox="1"/>
          <p:nvPr/>
        </p:nvSpPr>
        <p:spPr>
          <a:xfrm>
            <a:off x="592590" y="1391768"/>
            <a:ext cx="11253667" cy="1754326"/>
          </a:xfrm>
          <a:prstGeom prst="rect">
            <a:avLst/>
          </a:prstGeom>
          <a:solidFill>
            <a:schemeClr val="bg1">
              <a:lumMod val="95000"/>
            </a:schemeClr>
          </a:solidFill>
        </p:spPr>
        <p:txBody>
          <a:bodyPr wrap="square" rtlCol="0">
            <a:spAutoFit/>
          </a:bodyPr>
          <a:lstStyle/>
          <a:p>
            <a:pPr algn="just"/>
            <a:r>
              <a:rPr lang="en-US" dirty="0" smtClean="0"/>
              <a:t>The best Classification Model is the one with highest  accuracy score. The models hyper-parameters were optimized using </a:t>
            </a:r>
            <a:r>
              <a:rPr lang="en-US" dirty="0" err="1" smtClean="0"/>
              <a:t>Scikit</a:t>
            </a:r>
            <a:r>
              <a:rPr lang="en-US" dirty="0" smtClean="0"/>
              <a:t>-learn </a:t>
            </a:r>
            <a:r>
              <a:rPr lang="en-US" dirty="0" err="1" smtClean="0"/>
              <a:t>GridSearchCV</a:t>
            </a:r>
            <a:r>
              <a:rPr lang="en-US" dirty="0" smtClean="0"/>
              <a:t> .</a:t>
            </a:r>
          </a:p>
          <a:p>
            <a:pPr algn="just"/>
            <a:endParaRPr lang="en-US" dirty="0"/>
          </a:p>
          <a:p>
            <a:pPr algn="just"/>
            <a:r>
              <a:rPr lang="en-US" dirty="0"/>
              <a:t>The Logistic  Regression, SVM, KNN,  model achieve accuracy of 83.3%, where as the accuracy of Decision Tree is 77.8%</a:t>
            </a:r>
          </a:p>
          <a:p>
            <a:pPr algn="just"/>
            <a:r>
              <a:rPr lang="en-US" dirty="0"/>
              <a:t>For the given dataset,  SVM, KNN,  Logistic  Regression  model achieve best in terms of predictive accuracy</a:t>
            </a:r>
          </a:p>
          <a:p>
            <a:pPr algn="just"/>
            <a:endParaRPr lang="en-US"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818" y="3001653"/>
            <a:ext cx="4101534" cy="3425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8845" y="2983647"/>
            <a:ext cx="4479291" cy="3443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32607" y="952772"/>
            <a:ext cx="12200504" cy="276999"/>
          </a:xfrm>
          <a:prstGeom prst="rect">
            <a:avLst/>
          </a:prstGeom>
        </p:spPr>
        <p:txBody>
          <a:bodyPr wrap="square">
            <a:spAutoFit/>
          </a:bodyPr>
          <a:lstStyle/>
          <a:p>
            <a:pPr lvl="1"/>
            <a:r>
              <a:rPr lang="en-US" sz="1200" dirty="0"/>
              <a:t>GitHub URL: https://github.com/shehla1739/Applied-Data-Science-Capstone/blob/main/Week4%20-%20SpaceX_Machine%20Learning%20Prediction_Part_5.ipynb</a:t>
            </a: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7" name="Content Placeholder 2">
            <a:extLst>
              <a:ext uri="{FF2B5EF4-FFF2-40B4-BE49-F238E27FC236}">
                <a16:creationId xmlns="" xmlns:a16="http://schemas.microsoft.com/office/drawing/2014/main" id="{373827F3-F386-AA4E-80ED-D86DEF8C158D}"/>
              </a:ext>
            </a:extLst>
          </p:cNvPr>
          <p:cNvSpPr txBox="1">
            <a:spLocks/>
          </p:cNvSpPr>
          <p:nvPr/>
        </p:nvSpPr>
        <p:spPr>
          <a:xfrm>
            <a:off x="770011" y="1606156"/>
            <a:ext cx="10013235" cy="169307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spc="-1" dirty="0" smtClean="0">
                <a:solidFill>
                  <a:srgbClr val="000000"/>
                </a:solidFill>
                <a:ea typeface="Segoe UI"/>
              </a:rPr>
              <a:t>CCAFS SLC-40 </a:t>
            </a:r>
            <a:r>
              <a:rPr lang="en-US" sz="1600" spc="-1" dirty="0">
                <a:solidFill>
                  <a:srgbClr val="000000"/>
                </a:solidFill>
                <a:ea typeface="Segoe UI"/>
              </a:rPr>
              <a:t>is the most used launch site</a:t>
            </a:r>
            <a:r>
              <a:rPr lang="en-US" sz="1600" spc="-1" dirty="0" smtClean="0">
                <a:solidFill>
                  <a:srgbClr val="000000"/>
                </a:solidFill>
                <a:ea typeface="Segoe UI"/>
              </a:rPr>
              <a:t>.</a:t>
            </a:r>
            <a:endParaRPr lang="en-US" sz="1600" dirty="0" smtClean="0">
              <a:latin typeface="Abadi" panose="020B0604020104020204" pitchFamily="34" charset="0"/>
            </a:endParaRPr>
          </a:p>
          <a:p>
            <a:pPr>
              <a:lnSpc>
                <a:spcPct val="100000"/>
              </a:lnSpc>
              <a:spcBef>
                <a:spcPts val="1400"/>
              </a:spcBef>
            </a:pPr>
            <a:r>
              <a:rPr lang="en-US" sz="1600" dirty="0" smtClean="0">
                <a:latin typeface="Abadi" panose="020B0604020104020204" pitchFamily="34" charset="0"/>
              </a:rPr>
              <a:t>Launches from the site of CCAFS </a:t>
            </a:r>
            <a:r>
              <a:rPr lang="en-US" sz="1600" dirty="0" smtClean="0">
                <a:latin typeface="Abadi" panose="020B0604020104020204" pitchFamily="34" charset="0"/>
              </a:rPr>
              <a:t>SLC-40 </a:t>
            </a:r>
            <a:r>
              <a:rPr lang="en-US" sz="1600" dirty="0" smtClean="0">
                <a:latin typeface="Abadi" panose="020B0604020104020204" pitchFamily="34" charset="0"/>
              </a:rPr>
              <a:t>are significantly higher than launches form other sites</a:t>
            </a:r>
          </a:p>
          <a:p>
            <a:pPr>
              <a:lnSpc>
                <a:spcPct val="100000"/>
              </a:lnSpc>
              <a:spcBef>
                <a:spcPts val="1400"/>
              </a:spcBef>
            </a:pPr>
            <a:r>
              <a:rPr lang="en-US" sz="1600" spc="-1" dirty="0" smtClean="0">
                <a:solidFill>
                  <a:srgbClr val="000000"/>
                </a:solidFill>
                <a:ea typeface="Segoe UI"/>
              </a:rPr>
              <a:t>CCAFS SLC-40  </a:t>
            </a:r>
            <a:r>
              <a:rPr lang="en-US" sz="1600" spc="-1" dirty="0" smtClean="0">
                <a:solidFill>
                  <a:srgbClr val="000000"/>
                </a:solidFill>
                <a:ea typeface="Segoe UI"/>
              </a:rPr>
              <a:t>has </a:t>
            </a:r>
            <a:r>
              <a:rPr lang="en-US" sz="1600" spc="-1" dirty="0">
                <a:solidFill>
                  <a:srgbClr val="000000"/>
                </a:solidFill>
                <a:ea typeface="Segoe UI"/>
              </a:rPr>
              <a:t>most of failures </a:t>
            </a:r>
            <a:r>
              <a:rPr lang="en-US" sz="1600" spc="-1" dirty="0" smtClean="0">
                <a:solidFill>
                  <a:srgbClr val="000000"/>
                </a:solidFill>
                <a:ea typeface="Segoe UI"/>
              </a:rPr>
              <a:t>specially  </a:t>
            </a:r>
            <a:r>
              <a:rPr lang="en-US" sz="1600" spc="-1" dirty="0">
                <a:solidFill>
                  <a:srgbClr val="000000"/>
                </a:solidFill>
                <a:ea typeface="Segoe UI"/>
              </a:rPr>
              <a:t>in the early stage</a:t>
            </a:r>
            <a:endParaRPr lang="en-US" sz="1600" dirty="0" smtClean="0">
              <a:latin typeface="Abadi" panose="020B0604020104020204" pitchFamily="34" charset="0"/>
            </a:endParaRPr>
          </a:p>
        </p:txBody>
      </p:sp>
      <p:pic>
        <p:nvPicPr>
          <p:cNvPr id="8" name="Picture 7"/>
          <p:cNvPicPr/>
          <p:nvPr/>
        </p:nvPicPr>
        <p:blipFill>
          <a:blip r:embed="rId3"/>
          <a:stretch/>
        </p:blipFill>
        <p:spPr>
          <a:xfrm>
            <a:off x="1706809" y="2995447"/>
            <a:ext cx="8642004" cy="2375473"/>
          </a:xfrm>
          <a:prstGeom prst="rect">
            <a:avLst/>
          </a:prstGeom>
          <a:ln w="0">
            <a:noFill/>
          </a:ln>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770011" y="1608913"/>
            <a:ext cx="9335318" cy="160747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spc="-1" dirty="0">
                <a:solidFill>
                  <a:srgbClr val="000000"/>
                </a:solidFill>
                <a:ea typeface="Microsoft YaHei"/>
              </a:rPr>
              <a:t>The percentage of failures is lower for heavy payload</a:t>
            </a:r>
            <a:endParaRPr lang="en-US" sz="1600" dirty="0"/>
          </a:p>
          <a:p>
            <a:pPr marL="0" indent="0">
              <a:lnSpc>
                <a:spcPct val="100000"/>
              </a:lnSpc>
              <a:spcBef>
                <a:spcPts val="1400"/>
              </a:spcBef>
              <a:buNone/>
            </a:pPr>
            <a:r>
              <a:rPr lang="en-US" sz="1600" dirty="0" smtClean="0"/>
              <a:t>The majority of payload with lower mass has been launched from CCAFS SLC 40</a:t>
            </a:r>
          </a:p>
          <a:p>
            <a:pPr marL="0" indent="0">
              <a:lnSpc>
                <a:spcPct val="100000"/>
              </a:lnSpc>
              <a:spcBef>
                <a:spcPts val="1400"/>
              </a:spcBef>
              <a:buNone/>
            </a:pPr>
            <a:r>
              <a:rPr lang="en-US" sz="1600" spc="-1" dirty="0">
                <a:solidFill>
                  <a:srgbClr val="000000"/>
                </a:solidFill>
                <a:ea typeface="Microsoft YaHei"/>
              </a:rPr>
              <a:t>heavy payloads &gt; 10000 kg are sent to low/medium orbits LEO/MEO </a:t>
            </a:r>
            <a:r>
              <a:rPr lang="en-US" sz="1600" spc="-1" dirty="0" smtClean="0">
                <a:solidFill>
                  <a:srgbClr val="000000"/>
                </a:solidFill>
                <a:ea typeface="Microsoft YaHei"/>
              </a:rPr>
              <a:t>only</a:t>
            </a:r>
          </a:p>
          <a:p>
            <a:pPr marL="0" indent="0">
              <a:lnSpc>
                <a:spcPct val="100000"/>
              </a:lnSpc>
              <a:spcBef>
                <a:spcPts val="1400"/>
              </a:spcBef>
              <a:buNone/>
            </a:pPr>
            <a:endParaRPr lang="en-US" sz="1600" dirty="0" smtClean="0">
              <a:latin typeface="Abadi" panose="020B0604020104020204" pitchFamily="34" charset="0"/>
            </a:endParaRPr>
          </a:p>
        </p:txBody>
      </p:sp>
      <p:pic>
        <p:nvPicPr>
          <p:cNvPr id="7" name="Picture 6"/>
          <p:cNvPicPr/>
          <p:nvPr/>
        </p:nvPicPr>
        <p:blipFill>
          <a:blip r:embed="rId3"/>
          <a:stretch/>
        </p:blipFill>
        <p:spPr>
          <a:xfrm>
            <a:off x="1447561" y="3005889"/>
            <a:ext cx="8657768" cy="2249349"/>
          </a:xfrm>
          <a:prstGeom prst="rect">
            <a:avLst/>
          </a:prstGeom>
          <a:ln w="0">
            <a:noFill/>
          </a:ln>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Rectangle 1"/>
          <p:cNvSpPr/>
          <p:nvPr/>
        </p:nvSpPr>
        <p:spPr>
          <a:xfrm>
            <a:off x="770010" y="1950159"/>
            <a:ext cx="4129535" cy="2800767"/>
          </a:xfrm>
          <a:prstGeom prst="rect">
            <a:avLst/>
          </a:prstGeom>
        </p:spPr>
        <p:txBody>
          <a:bodyPr wrap="square">
            <a:spAutoFit/>
          </a:bodyPr>
          <a:lstStyle/>
          <a:p>
            <a:pPr marL="285750" indent="-285750">
              <a:lnSpc>
                <a:spcPct val="100000"/>
              </a:lnSpc>
              <a:buFont typeface="Arial" panose="020B0604020202020204" pitchFamily="34" charset="0"/>
              <a:buChar char="•"/>
            </a:pPr>
            <a:r>
              <a:rPr lang="en-US" sz="1600" spc="-1" dirty="0">
                <a:ea typeface="DejaVu Sans"/>
              </a:rPr>
              <a:t>Success rate may strongly depend </a:t>
            </a:r>
            <a:r>
              <a:rPr lang="en-US" sz="1600" spc="-1" dirty="0" smtClean="0">
                <a:ea typeface="DejaVu Sans"/>
              </a:rPr>
              <a:t> payload </a:t>
            </a:r>
            <a:r>
              <a:rPr lang="en-US" sz="1600" spc="-1" dirty="0">
                <a:ea typeface="DejaVu Sans"/>
              </a:rPr>
              <a:t>mass </a:t>
            </a:r>
            <a:r>
              <a:rPr lang="en-US" sz="1600" spc="-1" dirty="0" smtClean="0">
                <a:ea typeface="DejaVu Sans"/>
              </a:rPr>
              <a:t> and orbit</a:t>
            </a:r>
            <a:r>
              <a:rPr lang="en-US" sz="1600" spc="-1" dirty="0">
                <a:ea typeface="DejaVu Sans"/>
              </a:rPr>
              <a:t>.</a:t>
            </a:r>
            <a:endParaRPr lang="en-US" sz="1600" spc="-1" dirty="0"/>
          </a:p>
          <a:p>
            <a:pPr marL="285750" indent="-285750">
              <a:lnSpc>
                <a:spcPct val="100000"/>
              </a:lnSpc>
              <a:buFont typeface="Arial" panose="020B0604020202020204" pitchFamily="34" charset="0"/>
              <a:buChar char="•"/>
            </a:pPr>
            <a:endParaRPr lang="en-US" sz="1600" spc="-1" dirty="0" smtClean="0">
              <a:ea typeface="DejaVu Sans"/>
            </a:endParaRPr>
          </a:p>
          <a:p>
            <a:pPr marL="285750" indent="-285750">
              <a:lnSpc>
                <a:spcPct val="100000"/>
              </a:lnSpc>
              <a:buFont typeface="Arial" panose="020B0604020202020204" pitchFamily="34" charset="0"/>
              <a:buChar char="•"/>
            </a:pPr>
            <a:r>
              <a:rPr lang="en-US" sz="1600" spc="-1" dirty="0" smtClean="0">
                <a:ea typeface="DejaVu Sans"/>
              </a:rPr>
              <a:t>Orbit  GEO,  HEO,  SSO, ES-L1 has the highest success rate</a:t>
            </a:r>
          </a:p>
          <a:p>
            <a:pPr marL="285750" indent="-285750">
              <a:lnSpc>
                <a:spcPct val="100000"/>
              </a:lnSpc>
              <a:buFont typeface="Arial" panose="020B0604020202020204" pitchFamily="34" charset="0"/>
              <a:buChar char="•"/>
            </a:pPr>
            <a:endParaRPr lang="en-US" sz="1600" spc="-1" dirty="0">
              <a:ea typeface="DejaVu Sans"/>
            </a:endParaRPr>
          </a:p>
          <a:p>
            <a:pPr marL="285750" indent="-285750">
              <a:lnSpc>
                <a:spcPct val="100000"/>
              </a:lnSpc>
              <a:buFont typeface="Arial" panose="020B0604020202020204" pitchFamily="34" charset="0"/>
              <a:buChar char="•"/>
            </a:pPr>
            <a:r>
              <a:rPr lang="en-US" sz="1600" spc="-1" dirty="0" smtClean="0">
                <a:ea typeface="DejaVu Sans"/>
              </a:rPr>
              <a:t>GTO  has </a:t>
            </a:r>
            <a:r>
              <a:rPr lang="en-US" sz="1600" spc="-1" dirty="0">
                <a:ea typeface="DejaVu Sans"/>
              </a:rPr>
              <a:t>the lowest success rate </a:t>
            </a:r>
            <a:r>
              <a:rPr lang="en-US" sz="1600" spc="-1" dirty="0" smtClean="0">
                <a:ea typeface="DejaVu Sans"/>
              </a:rPr>
              <a:t>where as  SSO </a:t>
            </a:r>
            <a:r>
              <a:rPr lang="en-US" sz="1600" spc="-1" dirty="0">
                <a:ea typeface="DejaVu Sans"/>
              </a:rPr>
              <a:t>(polar low orbit) the highest one. </a:t>
            </a:r>
            <a:endParaRPr lang="en-US" sz="1600" spc="-1" dirty="0" smtClean="0">
              <a:ea typeface="DejaVu Sans"/>
            </a:endParaRPr>
          </a:p>
          <a:p>
            <a:pPr marL="285750" indent="-285750">
              <a:lnSpc>
                <a:spcPct val="100000"/>
              </a:lnSpc>
              <a:buFont typeface="Arial" panose="020B0604020202020204" pitchFamily="34" charset="0"/>
              <a:buChar char="•"/>
            </a:pPr>
            <a:endParaRPr lang="en-US" sz="1600" spc="-1" dirty="0"/>
          </a:p>
          <a:p>
            <a:pPr marL="285750" indent="-285750">
              <a:lnSpc>
                <a:spcPct val="100000"/>
              </a:lnSpc>
              <a:buFont typeface="Arial" panose="020B0604020202020204" pitchFamily="34" charset="0"/>
              <a:buChar char="•"/>
            </a:pPr>
            <a:r>
              <a:rPr lang="en-US" sz="1600" spc="-1" dirty="0" smtClean="0"/>
              <a:t>ES-L1, GEO, HEO, SSO has success rate of 100% where as SO has success rate of 0%</a:t>
            </a:r>
            <a:endParaRPr lang="en-US" sz="1600" spc="-1"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9559" y="1746472"/>
            <a:ext cx="5687793" cy="3208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p:nvPr/>
        </p:nvPicPr>
        <p:blipFill>
          <a:blip r:embed="rId3"/>
          <a:stretch/>
        </p:blipFill>
        <p:spPr>
          <a:xfrm>
            <a:off x="1321804" y="3216166"/>
            <a:ext cx="8547410" cy="2429066"/>
          </a:xfrm>
          <a:prstGeom prst="rect">
            <a:avLst/>
          </a:prstGeom>
          <a:ln w="0">
            <a:noFill/>
          </a:ln>
        </p:spPr>
      </p:pic>
      <p:sp>
        <p:nvSpPr>
          <p:cNvPr id="7" name="Content Placeholder 2">
            <a:extLst>
              <a:ext uri="{FF2B5EF4-FFF2-40B4-BE49-F238E27FC236}">
                <a16:creationId xmlns="" xmlns:a16="http://schemas.microsoft.com/office/drawing/2014/main" id="{373827F3-F386-AA4E-80ED-D86DEF8C158D}"/>
              </a:ext>
            </a:extLst>
          </p:cNvPr>
          <p:cNvSpPr txBox="1">
            <a:spLocks/>
          </p:cNvSpPr>
          <p:nvPr/>
        </p:nvSpPr>
        <p:spPr>
          <a:xfrm>
            <a:off x="770011" y="1720617"/>
            <a:ext cx="10097686" cy="16957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spc="-1" dirty="0">
                <a:latin typeface="Abadi"/>
                <a:ea typeface="Microsoft YaHei"/>
              </a:rPr>
              <a:t>PO, SSO, ISS, VLEO are low orbits </a:t>
            </a:r>
            <a:endParaRPr lang="en-US" sz="1600" spc="-1" dirty="0">
              <a:latin typeface="Abadi"/>
            </a:endParaRPr>
          </a:p>
          <a:p>
            <a:pPr>
              <a:lnSpc>
                <a:spcPct val="100000"/>
              </a:lnSpc>
              <a:spcBef>
                <a:spcPts val="1400"/>
              </a:spcBef>
            </a:pPr>
            <a:r>
              <a:rPr lang="en-US" sz="1600" spc="-1" dirty="0">
                <a:latin typeface="Abadi"/>
                <a:ea typeface="Microsoft YaHei"/>
              </a:rPr>
              <a:t>GTO is a transfer orbit to GEO. </a:t>
            </a:r>
            <a:endParaRPr lang="en-US" sz="1600" spc="-1" dirty="0">
              <a:latin typeface="Abadi"/>
            </a:endParaRPr>
          </a:p>
          <a:p>
            <a:pPr>
              <a:lnSpc>
                <a:spcPct val="100000"/>
              </a:lnSpc>
              <a:spcBef>
                <a:spcPts val="1400"/>
              </a:spcBef>
            </a:pPr>
            <a:r>
              <a:rPr lang="en-US" sz="1600" spc="-1" dirty="0">
                <a:latin typeface="Abadi"/>
                <a:ea typeface="Microsoft YaHei"/>
              </a:rPr>
              <a:t>The number of flights for: GEO, SO, HEO, ESL-1, MEO is not significant for concluding about success rate</a:t>
            </a:r>
            <a:endParaRPr lang="en-US" sz="1600" dirty="0">
              <a:latin typeface="Abadi"/>
            </a:endParaRPr>
          </a:p>
        </p:txBody>
      </p:sp>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p:nvPr/>
        </p:nvPicPr>
        <p:blipFill>
          <a:blip r:embed="rId3"/>
          <a:stretch/>
        </p:blipFill>
        <p:spPr>
          <a:xfrm>
            <a:off x="1256186" y="3352877"/>
            <a:ext cx="8991399" cy="2530806"/>
          </a:xfrm>
          <a:prstGeom prst="rect">
            <a:avLst/>
          </a:prstGeom>
          <a:ln w="0">
            <a:noFill/>
          </a:ln>
        </p:spPr>
      </p:pic>
      <p:sp>
        <p:nvSpPr>
          <p:cNvPr id="7" name="Content Placeholder 2">
            <a:extLst>
              <a:ext uri="{FF2B5EF4-FFF2-40B4-BE49-F238E27FC236}">
                <a16:creationId xmlns="" xmlns:a16="http://schemas.microsoft.com/office/drawing/2014/main" id="{373827F3-F386-AA4E-80ED-D86DEF8C158D}"/>
              </a:ext>
            </a:extLst>
          </p:cNvPr>
          <p:cNvSpPr txBox="1">
            <a:spLocks/>
          </p:cNvSpPr>
          <p:nvPr/>
        </p:nvSpPr>
        <p:spPr>
          <a:xfrm>
            <a:off x="770011" y="1510940"/>
            <a:ext cx="10318402" cy="19838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spc="-1" dirty="0">
                <a:latin typeface="Abadi"/>
                <a:ea typeface="Microsoft YaHei"/>
              </a:rPr>
              <a:t>Maximum success rate with: low orbit except (ISS) and low payload mass</a:t>
            </a:r>
            <a:endParaRPr lang="en-US" sz="1600" spc="-1" dirty="0">
              <a:latin typeface="Abadi"/>
            </a:endParaRPr>
          </a:p>
          <a:p>
            <a:pPr>
              <a:lnSpc>
                <a:spcPct val="100000"/>
              </a:lnSpc>
              <a:spcBef>
                <a:spcPts val="1400"/>
              </a:spcBef>
            </a:pPr>
            <a:r>
              <a:rPr lang="en-US" sz="1600" spc="-1" dirty="0">
                <a:latin typeface="Abadi"/>
                <a:ea typeface="IBM Plex Mono SemiBold"/>
              </a:rPr>
              <a:t>Between 2000 and 7500 kg, success rate seems to be evenly distributed for </a:t>
            </a:r>
            <a:r>
              <a:rPr lang="en-US" sz="1600" spc="-1" dirty="0" smtClean="0">
                <a:latin typeface="Abadi"/>
                <a:ea typeface="IBM Plex Mono SemiBold"/>
              </a:rPr>
              <a:t>GTO</a:t>
            </a:r>
          </a:p>
          <a:p>
            <a:pPr>
              <a:lnSpc>
                <a:spcPct val="100000"/>
              </a:lnSpc>
              <a:spcBef>
                <a:spcPts val="1400"/>
              </a:spcBef>
            </a:pPr>
            <a:r>
              <a:rPr lang="en-US" sz="1600" spc="-1" dirty="0" smtClean="0">
                <a:latin typeface="Abadi"/>
              </a:rPr>
              <a:t>Payload mass between 2000 and 3000 is affecting ISS</a:t>
            </a:r>
          </a:p>
          <a:p>
            <a:pPr>
              <a:lnSpc>
                <a:spcPct val="100000"/>
              </a:lnSpc>
              <a:spcBef>
                <a:spcPts val="1400"/>
              </a:spcBef>
            </a:pPr>
            <a:r>
              <a:rPr lang="en-US" sz="1600" spc="-1" dirty="0">
                <a:latin typeface="Abadi"/>
              </a:rPr>
              <a:t>Payload mass between </a:t>
            </a:r>
            <a:r>
              <a:rPr lang="en-US" sz="1600" spc="-1" dirty="0" smtClean="0">
                <a:latin typeface="Abadi"/>
              </a:rPr>
              <a:t>3000 and 7000 is </a:t>
            </a:r>
            <a:r>
              <a:rPr lang="en-US" sz="1600" spc="-1" dirty="0">
                <a:latin typeface="Abadi"/>
              </a:rPr>
              <a:t>affecting </a:t>
            </a:r>
            <a:r>
              <a:rPr lang="en-US" sz="1600" spc="-1" dirty="0" smtClean="0">
                <a:latin typeface="Abadi"/>
              </a:rPr>
              <a:t>GTO</a:t>
            </a:r>
            <a:endParaRPr lang="en-US" sz="1600" spc="-1" dirty="0">
              <a:latin typeface="Abadi"/>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9" name="Content Placeholder 2">
            <a:extLst>
              <a:ext uri="{FF2B5EF4-FFF2-40B4-BE49-F238E27FC236}">
                <a16:creationId xmlns="" xmlns:a16="http://schemas.microsoft.com/office/drawing/2014/main" id="{373827F3-F386-AA4E-80ED-D86DEF8C158D}"/>
              </a:ext>
            </a:extLst>
          </p:cNvPr>
          <p:cNvSpPr txBox="1">
            <a:spLocks/>
          </p:cNvSpPr>
          <p:nvPr/>
        </p:nvSpPr>
        <p:spPr>
          <a:xfrm>
            <a:off x="688124" y="1441894"/>
            <a:ext cx="10769848" cy="10772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70000"/>
              </a:lnSpc>
              <a:spcBef>
                <a:spcPts val="1400"/>
              </a:spcBef>
              <a:buNone/>
            </a:pPr>
            <a:r>
              <a:rPr lang="en-US" sz="1600" dirty="0" smtClean="0">
                <a:latin typeface="Abadi"/>
              </a:rPr>
              <a:t>From the line chart we observe that success rate </a:t>
            </a:r>
            <a:r>
              <a:rPr lang="en-US" sz="1600" spc="-1" dirty="0">
                <a:latin typeface="Abadi"/>
                <a:ea typeface="DejaVu Sans"/>
              </a:rPr>
              <a:t>significantly </a:t>
            </a:r>
            <a:r>
              <a:rPr lang="en-US" sz="1600" spc="-1" dirty="0" smtClean="0">
                <a:latin typeface="Abadi"/>
                <a:ea typeface="DejaVu Sans"/>
              </a:rPr>
              <a:t>improved </a:t>
            </a:r>
            <a:r>
              <a:rPr lang="en-US" sz="1600" spc="-1" dirty="0">
                <a:latin typeface="Abadi"/>
                <a:ea typeface="DejaVu Sans"/>
              </a:rPr>
              <a:t>over </a:t>
            </a:r>
            <a:r>
              <a:rPr lang="en-US" sz="1600" spc="-1" dirty="0" smtClean="0">
                <a:latin typeface="Abadi"/>
                <a:ea typeface="DejaVu Sans"/>
              </a:rPr>
              <a:t>time. T</a:t>
            </a:r>
            <a:r>
              <a:rPr lang="en-US" sz="1600" dirty="0" smtClean="0">
                <a:latin typeface="Abadi"/>
              </a:rPr>
              <a:t>here is increase in success rate from 2013 till 2017 then there is drop for year 2018 then again increase in success rate.</a:t>
            </a:r>
          </a:p>
          <a:p>
            <a:pPr algn="just">
              <a:lnSpc>
                <a:spcPct val="170000"/>
              </a:lnSpc>
              <a:spcBef>
                <a:spcPts val="1400"/>
              </a:spcBef>
            </a:pPr>
            <a:endParaRPr lang="en-US" sz="1600" dirty="0" smtClean="0">
              <a:latin typeface="Abadi"/>
            </a:endParaRPr>
          </a:p>
          <a:p>
            <a:pPr algn="just">
              <a:lnSpc>
                <a:spcPct val="170000"/>
              </a:lnSpc>
              <a:spcBef>
                <a:spcPts val="1400"/>
              </a:spcBef>
            </a:pPr>
            <a:endParaRPr lang="en-US" sz="1600" dirty="0">
              <a:latin typeface="Abadi"/>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270" y="2519151"/>
            <a:ext cx="4739316" cy="3646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908233" y="4354473"/>
            <a:ext cx="10377377" cy="114769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None/>
            </a:pPr>
            <a:r>
              <a:rPr lang="en-US" sz="1600" dirty="0" smtClean="0">
                <a:solidFill>
                  <a:schemeClr val="accent3">
                    <a:lumMod val="25000"/>
                  </a:schemeClr>
                </a:solidFill>
                <a:latin typeface="Abadi"/>
              </a:rPr>
              <a:t>Explanation:</a:t>
            </a:r>
          </a:p>
          <a:p>
            <a:pPr marL="0" indent="0">
              <a:lnSpc>
                <a:spcPct val="150000"/>
              </a:lnSpc>
              <a:spcBef>
                <a:spcPts val="1400"/>
              </a:spcBef>
              <a:buNone/>
            </a:pPr>
            <a:r>
              <a:rPr lang="en-US" sz="1600" dirty="0">
                <a:latin typeface="Abadi"/>
              </a:rPr>
              <a:t>DISTINCT keyword in SQL eliminates all duplicate records from the result returned by the SQL query</a:t>
            </a:r>
            <a:r>
              <a:rPr lang="en-US" sz="1600" dirty="0" smtClean="0">
                <a:latin typeface="Abadi"/>
              </a:rPr>
              <a:t>. Therefore above SQL statement will return unique launch sites from </a:t>
            </a:r>
            <a:r>
              <a:rPr lang="en-US" sz="1600" dirty="0" err="1" smtClean="0">
                <a:latin typeface="Abadi"/>
              </a:rPr>
              <a:t>tblSpaceX</a:t>
            </a:r>
            <a:endParaRPr lang="en-US" sz="1600" dirty="0">
              <a:solidFill>
                <a:schemeClr val="accent3">
                  <a:lumMod val="25000"/>
                </a:schemeClr>
              </a:solidFill>
              <a:latin typeface="Abadi"/>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1847" y="1528006"/>
            <a:ext cx="4376392" cy="2653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840828" y="5120857"/>
            <a:ext cx="11351172" cy="115931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smtClean="0">
                <a:latin typeface="Abadi" panose="020B0604020104020204" pitchFamily="34" charset="0"/>
              </a:rPr>
              <a:t>Explanation: </a:t>
            </a:r>
          </a:p>
          <a:p>
            <a:pPr marL="0" indent="0">
              <a:lnSpc>
                <a:spcPct val="100000"/>
              </a:lnSpc>
              <a:spcBef>
                <a:spcPts val="1400"/>
              </a:spcBef>
              <a:buNone/>
            </a:pPr>
            <a:r>
              <a:rPr lang="en-US" sz="1600" dirty="0" smtClean="0"/>
              <a:t>LIKE </a:t>
            </a:r>
            <a:r>
              <a:rPr lang="en-US" sz="1600" dirty="0"/>
              <a:t>is a logical operator in SQL that allows you to match on similar </a:t>
            </a:r>
            <a:r>
              <a:rPr lang="en-US" sz="1600" dirty="0" smtClean="0"/>
              <a:t>values.  Here we use CCA% to match all words  beginning with CCA</a:t>
            </a:r>
          </a:p>
          <a:p>
            <a:pPr marL="0" indent="0">
              <a:lnSpc>
                <a:spcPct val="100000"/>
              </a:lnSpc>
              <a:spcBef>
                <a:spcPts val="1400"/>
              </a:spcBef>
              <a:buNone/>
            </a:pPr>
            <a:r>
              <a:rPr lang="en-US" sz="1600" dirty="0"/>
              <a:t>The LIMIT clause is used to specify the number of records to return</a:t>
            </a:r>
            <a:r>
              <a:rPr lang="en-US" sz="1600" dirty="0" smtClean="0"/>
              <a:t>. Here we are retrieving 5 records.</a:t>
            </a:r>
            <a:endParaRPr lang="en-US" sz="1600" dirty="0">
              <a:latin typeface="Abadi" panose="020B0604020104020204" pitchFamily="34" charset="0"/>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879" y="1467253"/>
            <a:ext cx="10712541" cy="365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1178917" y="3998249"/>
            <a:ext cx="10392973" cy="16618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600" dirty="0" smtClean="0">
                <a:latin typeface="Abadi"/>
              </a:rPr>
              <a:t>Explanation:</a:t>
            </a:r>
          </a:p>
          <a:p>
            <a:pPr marL="0" indent="0" algn="just">
              <a:lnSpc>
                <a:spcPct val="100000"/>
              </a:lnSpc>
              <a:spcBef>
                <a:spcPts val="1400"/>
              </a:spcBef>
              <a:buNone/>
            </a:pPr>
            <a:r>
              <a:rPr lang="en-US" sz="1600" dirty="0">
                <a:latin typeface="Abadi"/>
              </a:rPr>
              <a:t>The SUM() function returns the total sum of a numeric column</a:t>
            </a:r>
            <a:r>
              <a:rPr lang="en-US" sz="1600" dirty="0" smtClean="0">
                <a:latin typeface="Abadi"/>
              </a:rPr>
              <a:t>. Here sum summates </a:t>
            </a:r>
            <a:r>
              <a:rPr lang="en-US" sz="1600" dirty="0" err="1" smtClean="0">
                <a:latin typeface="Abadi"/>
              </a:rPr>
              <a:t>Total_Mass_Kg</a:t>
            </a:r>
            <a:r>
              <a:rPr lang="en-US" sz="1600" dirty="0" smtClean="0">
                <a:latin typeface="Abadi"/>
              </a:rPr>
              <a:t>_ column</a:t>
            </a:r>
          </a:p>
          <a:p>
            <a:pPr marL="0" indent="0" algn="just">
              <a:lnSpc>
                <a:spcPct val="100000"/>
              </a:lnSpc>
              <a:spcBef>
                <a:spcPts val="1400"/>
              </a:spcBef>
              <a:buNone/>
            </a:pPr>
            <a:r>
              <a:rPr lang="en-US" sz="1600" dirty="0" smtClean="0">
                <a:latin typeface="Abadi"/>
              </a:rPr>
              <a:t>The </a:t>
            </a:r>
            <a:r>
              <a:rPr lang="en-US" sz="1600" dirty="0">
                <a:latin typeface="Abadi"/>
              </a:rPr>
              <a:t>WHERE clause specifies criteria that field values must meet for the records that contain the values to be included in the query results</a:t>
            </a:r>
            <a:r>
              <a:rPr lang="en-US" sz="1600" dirty="0" smtClean="0">
                <a:latin typeface="Abadi"/>
              </a:rPr>
              <a:t>. Here where filters only those records where Customer is equal to NASA(CRS)</a:t>
            </a:r>
          </a:p>
          <a:p>
            <a:pPr marL="0" indent="0" algn="just">
              <a:lnSpc>
                <a:spcPct val="100000"/>
              </a:lnSpc>
              <a:spcBef>
                <a:spcPts val="1400"/>
              </a:spcBef>
              <a:buNone/>
            </a:pPr>
            <a:endParaRPr lang="en-US" sz="1600" dirty="0">
              <a:latin typeface="Abadi"/>
            </a:endParaRPr>
          </a:p>
          <a:p>
            <a:pPr marL="0" indent="0" algn="just">
              <a:lnSpc>
                <a:spcPct val="100000"/>
              </a:lnSpc>
              <a:spcBef>
                <a:spcPts val="1400"/>
              </a:spcBef>
              <a:buNone/>
            </a:pPr>
            <a:endParaRPr lang="en-US" sz="1600" dirty="0">
              <a:latin typeface="Abadi"/>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5887" y="1664755"/>
            <a:ext cx="7625813" cy="1973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3898448"/>
            <a:ext cx="10687961" cy="19820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600" dirty="0" smtClean="0">
                <a:latin typeface="Abadi"/>
              </a:rPr>
              <a:t>Explanation:</a:t>
            </a:r>
          </a:p>
          <a:p>
            <a:pPr marL="0" indent="0" algn="just">
              <a:lnSpc>
                <a:spcPct val="100000"/>
              </a:lnSpc>
              <a:spcBef>
                <a:spcPts val="1400"/>
              </a:spcBef>
              <a:buNone/>
            </a:pPr>
            <a:r>
              <a:rPr lang="en-US" sz="1600" dirty="0">
                <a:latin typeface="Abadi"/>
              </a:rPr>
              <a:t>The AVG() function returns the average value of a numeric column</a:t>
            </a:r>
            <a:r>
              <a:rPr lang="en-US" sz="1600" dirty="0" smtClean="0">
                <a:latin typeface="Abadi"/>
              </a:rPr>
              <a:t>. Here we use </a:t>
            </a:r>
            <a:r>
              <a:rPr lang="en-US" sz="1600" dirty="0" err="1" smtClean="0">
                <a:latin typeface="Abadi"/>
              </a:rPr>
              <a:t>avg</a:t>
            </a:r>
            <a:r>
              <a:rPr lang="en-US" sz="1600" dirty="0" smtClean="0">
                <a:latin typeface="Abadi"/>
              </a:rPr>
              <a:t>() function to compute the average value on </a:t>
            </a:r>
            <a:r>
              <a:rPr lang="en-US" sz="1600" dirty="0" err="1" smtClean="0">
                <a:latin typeface="Abadi"/>
              </a:rPr>
              <a:t>Payload_Mass_Kg</a:t>
            </a:r>
            <a:r>
              <a:rPr lang="en-US" sz="1600" dirty="0" smtClean="0">
                <a:latin typeface="Abadi"/>
              </a:rPr>
              <a:t>_ column</a:t>
            </a:r>
          </a:p>
          <a:p>
            <a:pPr marL="0" indent="0" algn="just">
              <a:lnSpc>
                <a:spcPct val="100000"/>
              </a:lnSpc>
              <a:spcBef>
                <a:spcPts val="1400"/>
              </a:spcBef>
              <a:buNone/>
            </a:pPr>
            <a:r>
              <a:rPr lang="en-US" sz="1600" dirty="0">
                <a:latin typeface="Abadi"/>
              </a:rPr>
              <a:t>The WHERE clause is used to filter records</a:t>
            </a:r>
            <a:r>
              <a:rPr lang="en-US" sz="1600" dirty="0" smtClean="0">
                <a:latin typeface="Abadi"/>
              </a:rPr>
              <a:t>. Here Where clause is used to filter records  where </a:t>
            </a:r>
            <a:r>
              <a:rPr lang="en-US" sz="1600" dirty="0" err="1" smtClean="0">
                <a:latin typeface="Abadi"/>
              </a:rPr>
              <a:t>Booster_Version</a:t>
            </a:r>
            <a:r>
              <a:rPr lang="en-US" sz="1600" dirty="0" smtClean="0">
                <a:latin typeface="Abadi"/>
              </a:rPr>
              <a:t> is equal to ‘F9v1.1’</a:t>
            </a:r>
          </a:p>
          <a:p>
            <a:pPr marL="0" indent="0" algn="just">
              <a:lnSpc>
                <a:spcPct val="100000"/>
              </a:lnSpc>
              <a:spcBef>
                <a:spcPts val="1400"/>
              </a:spcBef>
              <a:buNone/>
            </a:pPr>
            <a:endParaRPr lang="en-US" sz="1600" dirty="0">
              <a:latin typeface="Abadi"/>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2263" y="1602504"/>
            <a:ext cx="8193939" cy="198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548420" y="3959167"/>
            <a:ext cx="10631214" cy="18953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600" dirty="0" smtClean="0">
                <a:solidFill>
                  <a:schemeClr val="accent3">
                    <a:lumMod val="25000"/>
                  </a:schemeClr>
                </a:solidFill>
                <a:latin typeface="Abadi"/>
              </a:rPr>
              <a:t>Explanation:</a:t>
            </a:r>
          </a:p>
          <a:p>
            <a:pPr marL="0" indent="0" algn="just">
              <a:lnSpc>
                <a:spcPct val="100000"/>
              </a:lnSpc>
              <a:spcBef>
                <a:spcPts val="1400"/>
              </a:spcBef>
              <a:buNone/>
            </a:pPr>
            <a:r>
              <a:rPr lang="en-US" sz="1600" dirty="0">
                <a:latin typeface="Abadi"/>
              </a:rPr>
              <a:t>The MIN() function returns the smallest value of the selected column. </a:t>
            </a:r>
            <a:r>
              <a:rPr lang="en-US" sz="1600" dirty="0" smtClean="0">
                <a:latin typeface="Abadi"/>
              </a:rPr>
              <a:t> Here min() function is used on date column.</a:t>
            </a:r>
          </a:p>
          <a:p>
            <a:pPr marL="0" indent="0" algn="just">
              <a:lnSpc>
                <a:spcPct val="100000"/>
              </a:lnSpc>
              <a:spcBef>
                <a:spcPts val="1400"/>
              </a:spcBef>
              <a:buNone/>
            </a:pPr>
            <a:r>
              <a:rPr lang="en-US" sz="1600" dirty="0">
                <a:latin typeface="Abadi"/>
              </a:rPr>
              <a:t>The WHERE clause is used to filter records. Here Where clause is used to filter records  </a:t>
            </a:r>
            <a:r>
              <a:rPr lang="en-US" sz="1600" dirty="0" smtClean="0">
                <a:latin typeface="Abadi"/>
              </a:rPr>
              <a:t>where </a:t>
            </a:r>
            <a:r>
              <a:rPr lang="en-US" sz="1600" dirty="0" err="1" smtClean="0">
                <a:latin typeface="Abadi"/>
              </a:rPr>
              <a:t>Landing_Outcome</a:t>
            </a:r>
            <a:r>
              <a:rPr lang="en-US" sz="1600" dirty="0" smtClean="0">
                <a:latin typeface="Abadi"/>
              </a:rPr>
              <a:t> is equal to Success(drone ship)</a:t>
            </a:r>
            <a:endParaRPr lang="en-US" sz="1600" dirty="0" smtClean="0">
              <a:solidFill>
                <a:schemeClr val="accent3">
                  <a:lumMod val="25000"/>
                </a:schemeClr>
              </a:solidFill>
              <a:latin typeface="Abadi"/>
            </a:endParaRPr>
          </a:p>
          <a:p>
            <a:pPr algn="just">
              <a:lnSpc>
                <a:spcPct val="100000"/>
              </a:lnSpc>
              <a:spcBef>
                <a:spcPts val="1400"/>
              </a:spcBef>
            </a:pPr>
            <a:endParaRPr lang="en-US" sz="1600" dirty="0">
              <a:solidFill>
                <a:schemeClr val="accent3">
                  <a:lumMod val="25000"/>
                </a:schemeClr>
              </a:solidFill>
              <a:latin typeface="Abadi"/>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052" y="1540730"/>
            <a:ext cx="7371795" cy="2112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1" y="4370327"/>
            <a:ext cx="10187023" cy="206590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600" dirty="0" smtClean="0">
                <a:solidFill>
                  <a:schemeClr val="accent3">
                    <a:lumMod val="25000"/>
                  </a:schemeClr>
                </a:solidFill>
                <a:latin typeface="Abadi"/>
              </a:rPr>
              <a:t>Explanation:</a:t>
            </a:r>
          </a:p>
          <a:p>
            <a:pPr marL="0" indent="0" algn="just">
              <a:lnSpc>
                <a:spcPct val="100000"/>
              </a:lnSpc>
              <a:spcBef>
                <a:spcPts val="1400"/>
              </a:spcBef>
              <a:buNone/>
            </a:pPr>
            <a:r>
              <a:rPr lang="en-US" sz="1600" dirty="0" smtClean="0">
                <a:solidFill>
                  <a:schemeClr val="accent3">
                    <a:lumMod val="25000"/>
                  </a:schemeClr>
                </a:solidFill>
                <a:latin typeface="Abadi"/>
              </a:rPr>
              <a:t>In above query select clause is used  for selecting Booster Version</a:t>
            </a:r>
          </a:p>
          <a:p>
            <a:pPr marL="0" indent="0" algn="just">
              <a:lnSpc>
                <a:spcPct val="100000"/>
              </a:lnSpc>
              <a:spcBef>
                <a:spcPts val="1400"/>
              </a:spcBef>
              <a:buNone/>
            </a:pPr>
            <a:r>
              <a:rPr lang="en-US" sz="1600" dirty="0" smtClean="0">
                <a:solidFill>
                  <a:schemeClr val="accent3">
                    <a:lumMod val="25000"/>
                  </a:schemeClr>
                </a:solidFill>
                <a:latin typeface="Abadi"/>
              </a:rPr>
              <a:t>The where clause is used to filter records where </a:t>
            </a:r>
            <a:r>
              <a:rPr lang="en-US" sz="1600" dirty="0" err="1" smtClean="0">
                <a:solidFill>
                  <a:schemeClr val="accent3">
                    <a:lumMod val="25000"/>
                  </a:schemeClr>
                </a:solidFill>
                <a:latin typeface="Abadi"/>
              </a:rPr>
              <a:t>Landing_Outcome</a:t>
            </a:r>
            <a:r>
              <a:rPr lang="en-US" sz="1600" dirty="0" smtClean="0">
                <a:solidFill>
                  <a:schemeClr val="accent3">
                    <a:lumMod val="25000"/>
                  </a:schemeClr>
                </a:solidFill>
                <a:latin typeface="Abadi"/>
              </a:rPr>
              <a:t> is equal to Success(drone ship)</a:t>
            </a:r>
          </a:p>
          <a:p>
            <a:pPr marL="0" indent="0" algn="just">
              <a:lnSpc>
                <a:spcPct val="100000"/>
              </a:lnSpc>
              <a:spcBef>
                <a:spcPts val="1400"/>
              </a:spcBef>
              <a:buNone/>
            </a:pPr>
            <a:r>
              <a:rPr lang="en-US" sz="1600" dirty="0">
                <a:latin typeface="Abadi"/>
              </a:rPr>
              <a:t>The AND operator displays a record if all the conditions separated by AND are TRUE. </a:t>
            </a:r>
            <a:r>
              <a:rPr lang="en-US" sz="1600" dirty="0" smtClean="0">
                <a:latin typeface="Abadi"/>
              </a:rPr>
              <a:t>Here we use ‘and’ to filter condition </a:t>
            </a:r>
            <a:r>
              <a:rPr lang="en-US" sz="1600" dirty="0" err="1" smtClean="0">
                <a:latin typeface="Abadi"/>
              </a:rPr>
              <a:t>Payload_Mass_Kg</a:t>
            </a:r>
            <a:r>
              <a:rPr lang="en-US" sz="1600" dirty="0" smtClean="0">
                <a:latin typeface="Abadi"/>
              </a:rPr>
              <a:t>_&gt; 4000 and </a:t>
            </a:r>
            <a:r>
              <a:rPr lang="en-US" sz="1600" dirty="0" err="1">
                <a:latin typeface="Abadi"/>
              </a:rPr>
              <a:t>Payload_Mass_Kg</a:t>
            </a:r>
            <a:r>
              <a:rPr lang="en-US" sz="1600" dirty="0" smtClean="0">
                <a:latin typeface="Abadi"/>
              </a:rPr>
              <a:t>_&lt;  6000 </a:t>
            </a:r>
            <a:endParaRPr lang="en-US" sz="1600" dirty="0" smtClean="0">
              <a:solidFill>
                <a:schemeClr val="accent3">
                  <a:lumMod val="25000"/>
                </a:schemeClr>
              </a:solidFill>
              <a:latin typeface="Abadi"/>
            </a:endParaRPr>
          </a:p>
          <a:p>
            <a:pPr marL="0" indent="0" algn="just">
              <a:lnSpc>
                <a:spcPct val="100000"/>
              </a:lnSpc>
              <a:spcBef>
                <a:spcPts val="1400"/>
              </a:spcBef>
              <a:buNone/>
            </a:pPr>
            <a:endParaRPr lang="en-US" sz="1600" dirty="0">
              <a:solidFill>
                <a:schemeClr val="accent3">
                  <a:lumMod val="25000"/>
                </a:schemeClr>
              </a:solidFill>
              <a:latin typeface="Abadi"/>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0" y="1520252"/>
            <a:ext cx="10687961" cy="2650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 xmlns:a16="http://schemas.microsoft.com/office/drawing/2014/main" id="{79EF1473-3ADD-43F1-A495-57AAB7FD902F}"/>
              </a:ext>
            </a:extLst>
          </p:cNvPr>
          <p:cNvSpPr txBox="1">
            <a:spLocks/>
          </p:cNvSpPr>
          <p:nvPr/>
        </p:nvSpPr>
        <p:spPr>
          <a:xfrm>
            <a:off x="770011" y="1406726"/>
            <a:ext cx="7171583" cy="5020485"/>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EDA with SQL</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Building interactive map with Folium</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Building Dashboard with </a:t>
            </a:r>
            <a:r>
              <a:rPr lang="en-US" sz="1800" dirty="0" err="1" smtClean="0">
                <a:solidFill>
                  <a:schemeClr val="accent3">
                    <a:lumMod val="25000"/>
                  </a:schemeClr>
                </a:solidFill>
                <a:latin typeface="Abadi" panose="020B0604020104020204" pitchFamily="34" charset="0"/>
              </a:rPr>
              <a:t>plotly</a:t>
            </a:r>
            <a:r>
              <a:rPr lang="en-US" sz="1800" dirty="0" smtClean="0">
                <a:solidFill>
                  <a:schemeClr val="accent3">
                    <a:lumMod val="25000"/>
                  </a:schemeClr>
                </a:solidFill>
                <a:latin typeface="Abadi" panose="020B0604020104020204" pitchFamily="34" charset="0"/>
              </a:rPr>
              <a:t> Dash</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Predictive analysis using Classification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a:t>
            </a:r>
            <a:r>
              <a:rPr lang="en-US" sz="2200" dirty="0" smtClean="0">
                <a:solidFill>
                  <a:schemeClr val="accent3">
                    <a:lumMod val="25000"/>
                  </a:schemeClr>
                </a:solidFill>
                <a:latin typeface="Abadi" panose="020B0604020104020204" pitchFamily="34" charset="0"/>
              </a:rPr>
              <a:t>results: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Exploratory Data </a:t>
            </a:r>
            <a:r>
              <a:rPr lang="en-US" sz="1800" dirty="0">
                <a:solidFill>
                  <a:schemeClr val="accent3">
                    <a:lumMod val="25000"/>
                  </a:schemeClr>
                </a:solidFill>
                <a:latin typeface="Abadi" panose="020B0604020104020204" pitchFamily="34" charset="0"/>
              </a:rPr>
              <a:t>A</a:t>
            </a:r>
            <a:r>
              <a:rPr lang="en-US" sz="1800" dirty="0" smtClean="0">
                <a:solidFill>
                  <a:schemeClr val="accent3">
                    <a:lumMod val="25000"/>
                  </a:schemeClr>
                </a:solidFill>
                <a:latin typeface="Abadi" panose="020B0604020104020204" pitchFamily="34" charset="0"/>
              </a:rPr>
              <a:t>nalysis (EDA) results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Interactive analytics results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Predictive analytics results</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1154682" y="3951024"/>
            <a:ext cx="10432973" cy="164573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1400"/>
              </a:spcBef>
              <a:buNone/>
            </a:pPr>
            <a:r>
              <a:rPr lang="en-US" sz="1600" dirty="0" smtClean="0">
                <a:solidFill>
                  <a:schemeClr val="accent3">
                    <a:lumMod val="25000"/>
                  </a:schemeClr>
                </a:solidFill>
                <a:latin typeface="Abadi"/>
              </a:rPr>
              <a:t>Explanation:</a:t>
            </a:r>
          </a:p>
          <a:p>
            <a:pPr marL="0" indent="0" algn="just">
              <a:lnSpc>
                <a:spcPct val="150000"/>
              </a:lnSpc>
              <a:spcBef>
                <a:spcPts val="1400"/>
              </a:spcBef>
              <a:buNone/>
            </a:pPr>
            <a:r>
              <a:rPr lang="en-US" sz="1600" dirty="0" smtClean="0">
                <a:solidFill>
                  <a:schemeClr val="accent3">
                    <a:lumMod val="25000"/>
                  </a:schemeClr>
                </a:solidFill>
                <a:latin typeface="Abadi"/>
              </a:rPr>
              <a:t>In the above query </a:t>
            </a:r>
            <a:r>
              <a:rPr lang="en-US" sz="1600" dirty="0">
                <a:latin typeface="Abadi"/>
              </a:rPr>
              <a:t>The COUNT() function returns the number of records returned by a select query. </a:t>
            </a:r>
            <a:r>
              <a:rPr lang="en-US" sz="1600" dirty="0" smtClean="0">
                <a:latin typeface="Abadi"/>
              </a:rPr>
              <a:t>The LIKE </a:t>
            </a:r>
            <a:r>
              <a:rPr lang="en-US" sz="1600" dirty="0">
                <a:latin typeface="Abadi"/>
              </a:rPr>
              <a:t>is a logical operator in SQL that allows you to match on similar values rather than exact ones. </a:t>
            </a:r>
            <a:r>
              <a:rPr lang="en-US" sz="1600" dirty="0" smtClean="0">
                <a:latin typeface="Abadi"/>
              </a:rPr>
              <a:t> The above query is used to count total number of successful and failure missions</a:t>
            </a:r>
            <a:endParaRPr lang="en-US" sz="1600" dirty="0">
              <a:solidFill>
                <a:schemeClr val="accent3">
                  <a:lumMod val="25000"/>
                </a:schemeClr>
              </a:solidFill>
              <a:latin typeface="Abadi"/>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682" y="1721194"/>
            <a:ext cx="10144750" cy="1879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586" y="1286155"/>
            <a:ext cx="10829711" cy="534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4">
            <a:extLst>
              <a:ext uri="{FF2B5EF4-FFF2-40B4-BE49-F238E27FC236}">
                <a16:creationId xmlns="" xmlns:a16="http://schemas.microsoft.com/office/drawing/2014/main" id="{1B07C49E-AFFC-EC46-8930-E4D428F5F943}"/>
              </a:ext>
            </a:extLst>
          </p:cNvPr>
          <p:cNvSpPr txBox="1">
            <a:spLocks/>
          </p:cNvSpPr>
          <p:nvPr/>
        </p:nvSpPr>
        <p:spPr>
          <a:xfrm>
            <a:off x="3647168" y="3068431"/>
            <a:ext cx="7830129" cy="25017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600" dirty="0" smtClean="0">
                <a:solidFill>
                  <a:schemeClr val="accent3">
                    <a:lumMod val="25000"/>
                  </a:schemeClr>
                </a:solidFill>
                <a:latin typeface="Abadi"/>
              </a:rPr>
              <a:t>Explanation:</a:t>
            </a:r>
          </a:p>
          <a:p>
            <a:pPr marL="0" indent="0" algn="just">
              <a:lnSpc>
                <a:spcPct val="100000"/>
              </a:lnSpc>
              <a:spcBef>
                <a:spcPts val="1400"/>
              </a:spcBef>
              <a:buNone/>
            </a:pPr>
            <a:r>
              <a:rPr lang="en-US" sz="1600" dirty="0">
                <a:latin typeface="Abadi"/>
              </a:rPr>
              <a:t>A subquery is a query within another query. The outer query is called as main query and inner query is called as subquery. </a:t>
            </a:r>
            <a:endParaRPr lang="en-US" sz="1600" dirty="0" smtClean="0">
              <a:latin typeface="Abadi"/>
            </a:endParaRPr>
          </a:p>
          <a:p>
            <a:pPr marL="0" indent="0" algn="just">
              <a:lnSpc>
                <a:spcPct val="100000"/>
              </a:lnSpc>
              <a:spcBef>
                <a:spcPts val="1400"/>
              </a:spcBef>
              <a:buNone/>
            </a:pPr>
            <a:r>
              <a:rPr lang="en-US" sz="1600" dirty="0">
                <a:latin typeface="Abadi"/>
              </a:rPr>
              <a:t>A subquery in a WHERE clause can be used to qualify a column against a set of rows</a:t>
            </a:r>
            <a:r>
              <a:rPr lang="en-US" sz="1600" dirty="0" smtClean="0">
                <a:latin typeface="Abadi"/>
              </a:rPr>
              <a:t>.</a:t>
            </a:r>
            <a:r>
              <a:rPr lang="en-US" sz="1600" dirty="0">
                <a:latin typeface="Abadi"/>
              </a:rPr>
              <a:t> </a:t>
            </a:r>
            <a:endParaRPr lang="en-US" sz="1600" dirty="0" smtClean="0">
              <a:latin typeface="Abadi"/>
            </a:endParaRPr>
          </a:p>
          <a:p>
            <a:pPr marL="0" indent="0" algn="just">
              <a:lnSpc>
                <a:spcPct val="100000"/>
              </a:lnSpc>
              <a:spcBef>
                <a:spcPts val="1400"/>
              </a:spcBef>
              <a:buNone/>
            </a:pPr>
            <a:r>
              <a:rPr lang="en-US" sz="1600" dirty="0" smtClean="0">
                <a:latin typeface="Abadi"/>
              </a:rPr>
              <a:t>Here we made used of subquery in main query to list Boosters carrying max payload</a:t>
            </a:r>
          </a:p>
          <a:p>
            <a:pPr marL="0" indent="0" algn="just">
              <a:lnSpc>
                <a:spcPct val="100000"/>
              </a:lnSpc>
              <a:spcBef>
                <a:spcPts val="1400"/>
              </a:spcBef>
              <a:buNone/>
            </a:pPr>
            <a:endParaRPr lang="en-US" sz="1600" dirty="0" smtClean="0">
              <a:latin typeface="Abadi"/>
            </a:endParaRPr>
          </a:p>
          <a:p>
            <a:pPr marL="0" indent="0" algn="just">
              <a:lnSpc>
                <a:spcPct val="100000"/>
              </a:lnSpc>
              <a:spcBef>
                <a:spcPts val="1400"/>
              </a:spcBef>
              <a:buNone/>
            </a:pPr>
            <a:endParaRPr lang="en-US" sz="1600" dirty="0">
              <a:solidFill>
                <a:schemeClr val="accent3">
                  <a:lumMod val="25000"/>
                </a:schemeClr>
              </a:solidFill>
              <a:latin typeface="Abadi"/>
            </a:endParaRPr>
          </a:p>
        </p:txBody>
      </p:sp>
      <p:sp>
        <p:nvSpPr>
          <p:cNvPr id="7" name="Slide Number Placeholder 3">
            <a:extLst>
              <a:ext uri="{FF2B5EF4-FFF2-40B4-BE49-F238E27FC236}">
                <a16:creationId xmlns="" xmlns:a16="http://schemas.microsoft.com/office/drawing/2014/main" id="{D528596A-0847-664A-9D47-5096383E5E09}"/>
              </a:ext>
            </a:extLst>
          </p:cNvPr>
          <p:cNvSpPr txBox="1">
            <a:spLocks/>
          </p:cNvSpPr>
          <p:nvPr/>
        </p:nvSpPr>
        <p:spPr>
          <a:xfrm>
            <a:off x="8734097" y="6206576"/>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31</a:t>
            </a:fld>
            <a:endParaRPr lang="en-US" dirty="0"/>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882648" y="4610866"/>
            <a:ext cx="10575324" cy="141470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smtClean="0">
                <a:solidFill>
                  <a:schemeClr val="accent3">
                    <a:lumMod val="25000"/>
                  </a:schemeClr>
                </a:solidFill>
                <a:latin typeface="Abadi"/>
              </a:rPr>
              <a:t>Explanation:</a:t>
            </a:r>
          </a:p>
          <a:p>
            <a:pPr marL="0" indent="0">
              <a:lnSpc>
                <a:spcPct val="100000"/>
              </a:lnSpc>
              <a:spcBef>
                <a:spcPts val="1400"/>
              </a:spcBef>
              <a:buNone/>
            </a:pPr>
            <a:r>
              <a:rPr lang="en-US" sz="1600" dirty="0">
                <a:latin typeface="Abadi"/>
              </a:rPr>
              <a:t>The SUBSTRING() function extracts a substring from a string (starting at any position).</a:t>
            </a:r>
            <a:endParaRPr lang="en-US" sz="1600" dirty="0" smtClean="0">
              <a:solidFill>
                <a:schemeClr val="accent3">
                  <a:lumMod val="25000"/>
                </a:schemeClr>
              </a:solidFill>
              <a:latin typeface="Abadi"/>
            </a:endParaRPr>
          </a:p>
          <a:p>
            <a:pPr marL="0" indent="0">
              <a:lnSpc>
                <a:spcPct val="100000"/>
              </a:lnSpc>
              <a:spcBef>
                <a:spcPts val="1400"/>
              </a:spcBef>
              <a:buNone/>
            </a:pPr>
            <a:r>
              <a:rPr lang="en-US" sz="1600" dirty="0" smtClean="0">
                <a:solidFill>
                  <a:schemeClr val="accent3">
                    <a:lumMod val="25000"/>
                  </a:schemeClr>
                </a:solidFill>
                <a:latin typeface="Abadi"/>
              </a:rPr>
              <a:t>Here, we selected the failed </a:t>
            </a:r>
            <a:r>
              <a:rPr lang="en-US" sz="1600" dirty="0" err="1" smtClean="0">
                <a:solidFill>
                  <a:schemeClr val="accent3">
                    <a:lumMod val="25000"/>
                  </a:schemeClr>
                </a:solidFill>
                <a:latin typeface="Abadi"/>
              </a:rPr>
              <a:t>landing_outcomes</a:t>
            </a:r>
            <a:r>
              <a:rPr lang="en-US" sz="1600" dirty="0" smtClean="0">
                <a:solidFill>
                  <a:schemeClr val="accent3">
                    <a:lumMod val="25000"/>
                  </a:schemeClr>
                </a:solidFill>
                <a:latin typeface="Abadi"/>
              </a:rPr>
              <a:t> in drone ship, their booster versions, and launch site names for in</a:t>
            </a:r>
            <a:endParaRPr lang="en-US" sz="1600" dirty="0">
              <a:solidFill>
                <a:schemeClr val="accent3">
                  <a:lumMod val="25000"/>
                </a:schemeClr>
              </a:solidFill>
              <a:latin typeface="Abadi"/>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277" y="1493956"/>
            <a:ext cx="9605209" cy="2857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004" y="1217845"/>
            <a:ext cx="10672242" cy="5405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5453488" y="3259698"/>
            <a:ext cx="6160758" cy="276587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600" dirty="0" smtClean="0">
                <a:latin typeface="Abadi"/>
              </a:rPr>
              <a:t>Explanation:</a:t>
            </a:r>
          </a:p>
          <a:p>
            <a:pPr marL="0" indent="0" algn="just">
              <a:lnSpc>
                <a:spcPct val="100000"/>
              </a:lnSpc>
              <a:spcBef>
                <a:spcPts val="1400"/>
              </a:spcBef>
              <a:buNone/>
            </a:pPr>
            <a:r>
              <a:rPr lang="en-US" sz="1600" dirty="0">
                <a:latin typeface="Abadi"/>
              </a:rPr>
              <a:t>The COUNT() function returns the number of records returned by a select query. </a:t>
            </a:r>
            <a:r>
              <a:rPr lang="en-US" sz="1600" dirty="0" smtClean="0">
                <a:latin typeface="Abadi"/>
              </a:rPr>
              <a:t> </a:t>
            </a:r>
          </a:p>
          <a:p>
            <a:pPr marL="0" indent="0" algn="just">
              <a:lnSpc>
                <a:spcPct val="100000"/>
              </a:lnSpc>
              <a:spcBef>
                <a:spcPts val="1400"/>
              </a:spcBef>
              <a:buNone/>
            </a:pPr>
            <a:r>
              <a:rPr lang="en-US" sz="1600" dirty="0">
                <a:latin typeface="Abadi"/>
              </a:rPr>
              <a:t>The </a:t>
            </a:r>
            <a:r>
              <a:rPr lang="en-US" sz="1600" dirty="0" smtClean="0">
                <a:latin typeface="Abadi"/>
              </a:rPr>
              <a:t>BETWEEN </a:t>
            </a:r>
            <a:r>
              <a:rPr lang="en-US" sz="1600" dirty="0">
                <a:latin typeface="Abadi"/>
              </a:rPr>
              <a:t>operator is used to test whether an expression is within a range of values. </a:t>
            </a:r>
            <a:endParaRPr lang="en-US" sz="1600" dirty="0" smtClean="0">
              <a:latin typeface="Abadi"/>
            </a:endParaRPr>
          </a:p>
          <a:p>
            <a:pPr marL="0" indent="0" algn="just">
              <a:lnSpc>
                <a:spcPct val="100000"/>
              </a:lnSpc>
              <a:spcBef>
                <a:spcPts val="1400"/>
              </a:spcBef>
              <a:buNone/>
            </a:pPr>
            <a:r>
              <a:rPr lang="en-US" sz="1600" dirty="0" smtClean="0">
                <a:latin typeface="Abadi"/>
              </a:rPr>
              <a:t>The above query is used to rank the Landing outcome between </a:t>
            </a:r>
            <a:r>
              <a:rPr lang="en-US" sz="1600" dirty="0">
                <a:latin typeface="Abadi"/>
              </a:rPr>
              <a:t>2010-06-04 and 2017-03-20</a:t>
            </a:r>
            <a:endParaRPr lang="en-US" sz="1600" dirty="0" smtClean="0">
              <a:latin typeface="Abadi"/>
            </a:endParaRPr>
          </a:p>
          <a:p>
            <a:pPr marL="0" indent="0" algn="just">
              <a:lnSpc>
                <a:spcPct val="100000"/>
              </a:lnSpc>
              <a:spcBef>
                <a:spcPts val="1400"/>
              </a:spcBef>
              <a:buNone/>
            </a:pPr>
            <a:endParaRPr lang="en-US" sz="1600" dirty="0">
              <a:latin typeface="Abadi"/>
            </a:endParaRPr>
          </a:p>
        </p:txBody>
      </p:sp>
      <p:sp>
        <p:nvSpPr>
          <p:cNvPr id="6"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33</a:t>
            </a:fld>
            <a:endParaRPr lang="en-US"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Abadi"/>
              </a:rPr>
              <a:t>Global map for launch site location marker</a:t>
            </a:r>
            <a:endParaRPr lang="en-US" dirty="0">
              <a:solidFill>
                <a:schemeClr val="tx1"/>
              </a:solidFill>
              <a:latin typeface="Abadi"/>
            </a:endParaRPr>
          </a:p>
        </p:txBody>
      </p:sp>
      <p:sp>
        <p:nvSpPr>
          <p:cNvPr id="7" name="Content Placeholder 4">
            <a:extLst>
              <a:ext uri="{FF2B5EF4-FFF2-40B4-BE49-F238E27FC236}">
                <a16:creationId xmlns="" xmlns:a16="http://schemas.microsoft.com/office/drawing/2014/main" id="{85D9F803-CDBC-C74C-AF1B-2B5937D1C241}"/>
              </a:ext>
            </a:extLst>
          </p:cNvPr>
          <p:cNvSpPr txBox="1">
            <a:spLocks/>
          </p:cNvSpPr>
          <p:nvPr/>
        </p:nvSpPr>
        <p:spPr>
          <a:xfrm>
            <a:off x="1008067" y="5516815"/>
            <a:ext cx="10039487" cy="50875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latin typeface="Abadi"/>
              </a:rPr>
              <a:t>We observe that SpaceX Launch sites are located in coastal areas of United States of America, Florida and California</a:t>
            </a:r>
            <a:endParaRPr lang="en-US" sz="1600" dirty="0">
              <a:latin typeface="Abadi"/>
            </a:endParaRPr>
          </a:p>
        </p:txBody>
      </p:sp>
      <p:sp>
        <p:nvSpPr>
          <p:cNvPr id="8" name="Content Placeholder 4">
            <a:extLst>
              <a:ext uri="{FF2B5EF4-FFF2-40B4-BE49-F238E27FC236}">
                <a16:creationId xmlns="" xmlns:a16="http://schemas.microsoft.com/office/drawing/2014/main" id="{85D9F803-CDBC-C74C-AF1B-2B5937D1C241}"/>
              </a:ext>
            </a:extLst>
          </p:cNvPr>
          <p:cNvSpPr txBox="1">
            <a:spLocks/>
          </p:cNvSpPr>
          <p:nvPr/>
        </p:nvSpPr>
        <p:spPr>
          <a:xfrm>
            <a:off x="770011" y="1494516"/>
            <a:ext cx="10039487" cy="508758"/>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All Launch Sites Location Marker for launch sites near USA Florida and California</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593" y="2003274"/>
            <a:ext cx="6395654" cy="3310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173422"/>
            <a:ext cx="10515600" cy="91427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Abadi"/>
              </a:rPr>
              <a:t>Color-labeled </a:t>
            </a:r>
            <a:r>
              <a:rPr lang="en-US" dirty="0">
                <a:solidFill>
                  <a:schemeClr val="tx1"/>
                </a:solidFill>
                <a:latin typeface="Abadi"/>
              </a:rPr>
              <a:t>launch </a:t>
            </a:r>
            <a:r>
              <a:rPr lang="en-US" dirty="0" smtClean="0">
                <a:solidFill>
                  <a:schemeClr val="tx1"/>
                </a:solidFill>
                <a:latin typeface="Abadi"/>
              </a:rPr>
              <a:t>outcomes</a:t>
            </a:r>
            <a:endParaRPr lang="en-US" dirty="0">
              <a:solidFill>
                <a:schemeClr val="tx1"/>
              </a:solidFill>
              <a:latin typeface="Abadi"/>
            </a:endParaRPr>
          </a:p>
          <a:p>
            <a:endParaRPr lang="en-US" dirty="0">
              <a:solidFill>
                <a:schemeClr val="tx1"/>
              </a:solidFill>
              <a:latin typeface="Abadi"/>
            </a:endParaRPr>
          </a:p>
        </p:txBody>
      </p:sp>
      <p:sp>
        <p:nvSpPr>
          <p:cNvPr id="6" name="Content Placeholder 4">
            <a:extLst>
              <a:ext uri="{FF2B5EF4-FFF2-40B4-BE49-F238E27FC236}">
                <a16:creationId xmlns="" xmlns:a16="http://schemas.microsoft.com/office/drawing/2014/main" id="{85D9F803-CDBC-C74C-AF1B-2B5937D1C241}"/>
              </a:ext>
            </a:extLst>
          </p:cNvPr>
          <p:cNvSpPr txBox="1">
            <a:spLocks/>
          </p:cNvSpPr>
          <p:nvPr/>
        </p:nvSpPr>
        <p:spPr>
          <a:xfrm>
            <a:off x="770011" y="4248395"/>
            <a:ext cx="10687961" cy="217881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endParaRPr lang="en-US" dirty="0">
              <a:solidFill>
                <a:srgbClr val="FF0000"/>
              </a:solidFill>
            </a:endParaRPr>
          </a:p>
        </p:txBody>
      </p:sp>
      <p:sp>
        <p:nvSpPr>
          <p:cNvPr id="10" name="Content Placeholder 4">
            <a:extLst>
              <a:ext uri="{FF2B5EF4-FFF2-40B4-BE49-F238E27FC236}">
                <a16:creationId xmlns="" xmlns:a16="http://schemas.microsoft.com/office/drawing/2014/main" id="{85D9F803-CDBC-C74C-AF1B-2B5937D1C241}"/>
              </a:ext>
            </a:extLst>
          </p:cNvPr>
          <p:cNvSpPr txBox="1">
            <a:spLocks/>
          </p:cNvSpPr>
          <p:nvPr/>
        </p:nvSpPr>
        <p:spPr>
          <a:xfrm>
            <a:off x="943432" y="1686910"/>
            <a:ext cx="8926516" cy="114141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1600" dirty="0" smtClean="0">
                <a:latin typeface="Abadi"/>
              </a:rPr>
              <a:t>Florida Launch Site:</a:t>
            </a:r>
          </a:p>
          <a:p>
            <a:pPr marL="0" indent="0">
              <a:spcBef>
                <a:spcPts val="1400"/>
              </a:spcBef>
              <a:buNone/>
            </a:pPr>
            <a:r>
              <a:rPr lang="en-US" sz="1600" dirty="0" smtClean="0">
                <a:solidFill>
                  <a:srgbClr val="00B050"/>
                </a:solidFill>
                <a:latin typeface="Abadi"/>
              </a:rPr>
              <a:t>Green marker</a:t>
            </a:r>
            <a:r>
              <a:rPr lang="en-US" sz="1600" dirty="0" smtClean="0">
                <a:latin typeface="Abadi"/>
              </a:rPr>
              <a:t> shows successful launch and </a:t>
            </a:r>
            <a:r>
              <a:rPr lang="en-US" sz="1600" dirty="0" smtClean="0">
                <a:solidFill>
                  <a:srgbClr val="FF0000"/>
                </a:solidFill>
                <a:latin typeface="Abadi"/>
              </a:rPr>
              <a:t>red marker </a:t>
            </a:r>
            <a:r>
              <a:rPr lang="en-US" sz="1600" dirty="0" smtClean="0">
                <a:latin typeface="Abadi"/>
              </a:rPr>
              <a:t>shows failure</a:t>
            </a:r>
            <a:endParaRPr lang="en-US" sz="1600" dirty="0">
              <a:solidFill>
                <a:srgbClr val="00B050"/>
              </a:solidFill>
              <a:latin typeface="Abadi"/>
            </a:endParaRPr>
          </a:p>
        </p:txBody>
      </p:sp>
      <p:pic>
        <p:nvPicPr>
          <p:cNvPr id="1027" name="Picture 3" descr="C:\Users\Shehla\Downloads\xxcfy52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109" y="3067722"/>
            <a:ext cx="9057090" cy="2361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Abadi"/>
              </a:rPr>
              <a:t> Distance of launch </a:t>
            </a:r>
            <a:r>
              <a:rPr lang="en-US" dirty="0">
                <a:solidFill>
                  <a:schemeClr val="tx1"/>
                </a:solidFill>
                <a:latin typeface="Abadi"/>
              </a:rPr>
              <a:t>site to its proximities </a:t>
            </a:r>
          </a:p>
        </p:txBody>
      </p:sp>
      <p:pic>
        <p:nvPicPr>
          <p:cNvPr id="6" name="Picture 5"/>
          <p:cNvPicPr/>
          <p:nvPr/>
        </p:nvPicPr>
        <p:blipFill>
          <a:blip r:embed="rId3"/>
          <a:srcRect l="7247" r="6396"/>
          <a:stretch/>
        </p:blipFill>
        <p:spPr>
          <a:xfrm>
            <a:off x="1257811" y="1856096"/>
            <a:ext cx="4770000" cy="3971554"/>
          </a:xfrm>
          <a:prstGeom prst="rect">
            <a:avLst/>
          </a:prstGeom>
          <a:ln w="0">
            <a:noFill/>
          </a:ln>
        </p:spPr>
      </p:pic>
      <p:pic>
        <p:nvPicPr>
          <p:cNvPr id="7" name="Picture 6"/>
          <p:cNvPicPr/>
          <p:nvPr/>
        </p:nvPicPr>
        <p:blipFill>
          <a:blip r:embed="rId4"/>
          <a:stretch/>
        </p:blipFill>
        <p:spPr>
          <a:xfrm>
            <a:off x="6757254" y="4029450"/>
            <a:ext cx="4331160" cy="1798200"/>
          </a:xfrm>
          <a:prstGeom prst="rect">
            <a:avLst/>
          </a:prstGeom>
          <a:ln w="0">
            <a:noFill/>
          </a:ln>
        </p:spPr>
      </p:pic>
      <p:sp>
        <p:nvSpPr>
          <p:cNvPr id="2" name="Rectangle 1"/>
          <p:cNvSpPr/>
          <p:nvPr/>
        </p:nvSpPr>
        <p:spPr>
          <a:xfrm>
            <a:off x="6655804" y="1856096"/>
            <a:ext cx="4432610" cy="1896481"/>
          </a:xfrm>
          <a:prstGeom prst="rect">
            <a:avLst/>
          </a:prstGeom>
        </p:spPr>
        <p:txBody>
          <a:bodyPr wrap="square">
            <a:spAutoFit/>
          </a:bodyPr>
          <a:lstStyle/>
          <a:p>
            <a:pPr>
              <a:lnSpc>
                <a:spcPct val="150000"/>
              </a:lnSpc>
              <a:buNone/>
            </a:pPr>
            <a:r>
              <a:rPr lang="en-US" sz="1600" spc="-1" dirty="0">
                <a:latin typeface="Abadi"/>
                <a:ea typeface="DejaVu Sans"/>
              </a:rPr>
              <a:t>Distance from CCAFS_SLC40 to:</a:t>
            </a:r>
            <a:endParaRPr lang="en-US" sz="1600" spc="-1" dirty="0">
              <a:latin typeface="Abadi"/>
            </a:endParaRPr>
          </a:p>
          <a:p>
            <a:pPr marL="216000" indent="-216000">
              <a:lnSpc>
                <a:spcPct val="150000"/>
              </a:lnSpc>
              <a:buClr>
                <a:srgbClr val="000000"/>
              </a:buClr>
              <a:buSzPct val="45000"/>
              <a:buFont typeface="Wingdings" charset="2"/>
              <a:buChar char=""/>
            </a:pPr>
            <a:r>
              <a:rPr lang="en-US" sz="1600" spc="-1" dirty="0">
                <a:latin typeface="Abadi"/>
                <a:ea typeface="DejaVu Sans"/>
              </a:rPr>
              <a:t>Closest coast: ~900 m </a:t>
            </a:r>
            <a:endParaRPr lang="en-US" sz="1600" spc="-1" dirty="0">
              <a:latin typeface="Abadi"/>
            </a:endParaRPr>
          </a:p>
          <a:p>
            <a:pPr marL="216000" indent="-216000">
              <a:lnSpc>
                <a:spcPct val="150000"/>
              </a:lnSpc>
              <a:buClr>
                <a:srgbClr val="000000"/>
              </a:buClr>
              <a:buSzPct val="45000"/>
              <a:buFont typeface="Wingdings" charset="2"/>
              <a:buChar char=""/>
            </a:pPr>
            <a:r>
              <a:rPr lang="en-US" sz="1600" spc="-1" dirty="0">
                <a:latin typeface="Abadi"/>
                <a:ea typeface="DejaVu Sans"/>
              </a:rPr>
              <a:t>Florida East Coast Railway:  22.0  km</a:t>
            </a:r>
            <a:endParaRPr lang="en-US" sz="1600" spc="-1" dirty="0">
              <a:latin typeface="Abadi"/>
            </a:endParaRPr>
          </a:p>
          <a:p>
            <a:pPr marL="216000" indent="-216000">
              <a:lnSpc>
                <a:spcPct val="150000"/>
              </a:lnSpc>
              <a:buClr>
                <a:srgbClr val="000000"/>
              </a:buClr>
              <a:buSzPct val="45000"/>
              <a:buFont typeface="Wingdings" charset="2"/>
              <a:buChar char=""/>
            </a:pPr>
            <a:r>
              <a:rPr lang="en-US" sz="1600" spc="-1" dirty="0">
                <a:latin typeface="Abadi"/>
                <a:ea typeface="DejaVu Sans"/>
              </a:rPr>
              <a:t>Highway I 95: 26.8  km</a:t>
            </a:r>
            <a:endParaRPr lang="en-US" sz="1600" spc="-1" dirty="0">
              <a:latin typeface="Abadi"/>
            </a:endParaRPr>
          </a:p>
          <a:p>
            <a:pPr marL="216000" indent="-216000">
              <a:lnSpc>
                <a:spcPct val="150000"/>
              </a:lnSpc>
              <a:buClr>
                <a:srgbClr val="000000"/>
              </a:buClr>
              <a:buSzPct val="45000"/>
              <a:buFont typeface="Wingdings" charset="2"/>
              <a:buChar char=""/>
            </a:pPr>
            <a:r>
              <a:rPr lang="en-US" sz="1600" spc="-1" dirty="0">
                <a:latin typeface="Abadi"/>
                <a:ea typeface="DejaVu Sans"/>
              </a:rPr>
              <a:t>Orlando: 78.75  km</a:t>
            </a:r>
            <a:endParaRPr lang="en-US" sz="1600" spc="-1" dirty="0">
              <a:latin typeface="Abadi"/>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Abadi"/>
              </a:rPr>
              <a:t>Count of </a:t>
            </a:r>
            <a:r>
              <a:rPr lang="en-US" dirty="0" smtClean="0">
                <a:solidFill>
                  <a:schemeClr val="accent3">
                    <a:lumMod val="25000"/>
                  </a:schemeClr>
                </a:solidFill>
                <a:latin typeface="Abadi"/>
              </a:rPr>
              <a:t>successful launches for </a:t>
            </a:r>
            <a:r>
              <a:rPr lang="en-US" dirty="0">
                <a:solidFill>
                  <a:schemeClr val="accent3">
                    <a:lumMod val="25000"/>
                  </a:schemeClr>
                </a:solidFill>
                <a:latin typeface="Abadi"/>
              </a:rPr>
              <a:t>all sites</a:t>
            </a:r>
            <a:endParaRPr lang="en-US" dirty="0">
              <a:solidFill>
                <a:srgbClr val="0B49CB"/>
              </a:solidFill>
              <a:latin typeface="Abadi"/>
            </a:endParaRPr>
          </a:p>
        </p:txBody>
      </p:sp>
      <p:pic>
        <p:nvPicPr>
          <p:cNvPr id="12296" name="Picture 8" descr="G:\000 IBM Data Science Certificate\10 Applied Data Science Capstone\Week 5\ppt screenshots\TotalSuccessfulLaunchesOfAllSit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3498" y="2171609"/>
            <a:ext cx="3747005" cy="2182027"/>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4">
            <a:extLst>
              <a:ext uri="{FF2B5EF4-FFF2-40B4-BE49-F238E27FC236}">
                <a16:creationId xmlns="" xmlns:a16="http://schemas.microsoft.com/office/drawing/2014/main" id="{85D9F803-CDBC-C74C-AF1B-2B5937D1C241}"/>
              </a:ext>
            </a:extLst>
          </p:cNvPr>
          <p:cNvSpPr txBox="1">
            <a:spLocks/>
          </p:cNvSpPr>
          <p:nvPr/>
        </p:nvSpPr>
        <p:spPr>
          <a:xfrm>
            <a:off x="1107075" y="4630169"/>
            <a:ext cx="10178536" cy="114000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1400"/>
              </a:spcBef>
              <a:buNone/>
            </a:pPr>
            <a:r>
              <a:rPr lang="en-US" sz="1600" dirty="0" smtClean="0">
                <a:latin typeface="Abadi" panose="020B0604020104020204" pitchFamily="34" charset="0"/>
              </a:rPr>
              <a:t>From the above chart we observe that KSC LC-39A as the successful launches of 41.7%, followed by CCAFF LC-40 which has successful launches of 29.2%, CCAFS SLC-40 has the lowest successful launches of 12.5%</a:t>
            </a:r>
            <a:endParaRPr lang="en-US" sz="1600" dirty="0">
              <a:latin typeface="Abadi" panose="020B0604020104020204" pitchFamily="34" charset="0"/>
            </a:endParaRPr>
          </a:p>
        </p:txBody>
      </p:sp>
      <p:sp>
        <p:nvSpPr>
          <p:cNvPr id="14" name="Content Placeholder 4">
            <a:extLst>
              <a:ext uri="{FF2B5EF4-FFF2-40B4-BE49-F238E27FC236}">
                <a16:creationId xmlns="" xmlns:a16="http://schemas.microsoft.com/office/drawing/2014/main" id="{85D9F803-CDBC-C74C-AF1B-2B5937D1C241}"/>
              </a:ext>
            </a:extLst>
          </p:cNvPr>
          <p:cNvSpPr txBox="1">
            <a:spLocks/>
          </p:cNvSpPr>
          <p:nvPr/>
        </p:nvSpPr>
        <p:spPr>
          <a:xfrm>
            <a:off x="3144010" y="1580391"/>
            <a:ext cx="4425979" cy="59121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smtClean="0">
                <a:latin typeface="Abadi" panose="020B0604020104020204" pitchFamily="34" charset="0"/>
              </a:rPr>
              <a:t>Pie chart showing success count for all sites</a:t>
            </a:r>
            <a:endParaRPr lang="en-US" sz="1600" dirty="0">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958697" y="1567544"/>
            <a:ext cx="10124462" cy="44580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r>
              <a:rPr lang="en-US" sz="2000" dirty="0">
                <a:solidFill>
                  <a:schemeClr val="accent3">
                    <a:lumMod val="25000"/>
                  </a:schemeClr>
                </a:solidFill>
                <a:latin typeface="Abadi" panose="020B0604020104020204" pitchFamily="34" charset="0"/>
              </a:rPr>
              <a:t> </a:t>
            </a:r>
            <a:endParaRPr lang="en-US" sz="2000" dirty="0" smtClean="0">
              <a:solidFill>
                <a:schemeClr val="accent3">
                  <a:lumMod val="25000"/>
                </a:schemeClr>
              </a:solidFill>
              <a:latin typeface="Abadi" panose="020B0604020104020204" pitchFamily="34" charset="0"/>
            </a:endParaRPr>
          </a:p>
          <a:p>
            <a:pPr marL="457200" lvl="1" indent="0" algn="just">
              <a:lnSpc>
                <a:spcPct val="150000"/>
              </a:lnSpc>
              <a:spcBef>
                <a:spcPts val="1400"/>
              </a:spcBef>
              <a:buNone/>
            </a:pPr>
            <a:r>
              <a:rPr lang="en-US" sz="1800" dirty="0" smtClean="0">
                <a:solidFill>
                  <a:schemeClr val="accent3">
                    <a:lumMod val="25000"/>
                  </a:schemeClr>
                </a:solidFill>
                <a:latin typeface="Abadi" panose="020B0604020104020204" pitchFamily="34" charset="0"/>
              </a:rPr>
              <a:t>Here we use data analytics to predict whether first stage of SpaceX’s Falcon9 will land successfully. This will help us to determine total cost in case of successful launce. It is also important to determine cost  of failure in case of unsuccessful launch. </a:t>
            </a:r>
          </a:p>
          <a:p>
            <a:pPr marL="457200" lvl="1" indent="0" algn="just">
              <a:lnSpc>
                <a:spcPct val="100000"/>
              </a:lnSpc>
              <a:spcBef>
                <a:spcPts val="1400"/>
              </a:spcBef>
              <a:buNone/>
            </a:pPr>
            <a:endParaRPr lang="en-US" sz="1600" dirty="0">
              <a:solidFill>
                <a:schemeClr val="accent3">
                  <a:lumMod val="25000"/>
                </a:schemeClr>
              </a:solidFill>
              <a:latin typeface="Abadi" panose="020B0604020104020204" pitchFamily="34" charset="0"/>
            </a:endParaRPr>
          </a:p>
          <a:p>
            <a:pPr algn="just">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lvl="1" algn="just">
              <a:spcBef>
                <a:spcPts val="1400"/>
              </a:spcBef>
            </a:pPr>
            <a:r>
              <a:rPr lang="en-US" sz="1800" dirty="0" smtClean="0">
                <a:solidFill>
                  <a:schemeClr val="accent3">
                    <a:lumMod val="25000"/>
                  </a:schemeClr>
                </a:solidFill>
                <a:latin typeface="Abadi" panose="020B0604020104020204" pitchFamily="34" charset="0"/>
              </a:rPr>
              <a:t>What factors are responsible for success or failure of rocket launch.</a:t>
            </a:r>
          </a:p>
          <a:p>
            <a:pPr lvl="1" algn="just">
              <a:spcBef>
                <a:spcPts val="1400"/>
              </a:spcBef>
            </a:pPr>
            <a:r>
              <a:rPr lang="en-US" sz="1800" dirty="0" smtClean="0">
                <a:solidFill>
                  <a:schemeClr val="accent3">
                    <a:lumMod val="25000"/>
                  </a:schemeClr>
                </a:solidFill>
                <a:latin typeface="Abadi" panose="020B0604020104020204" pitchFamily="34" charset="0"/>
              </a:rPr>
              <a:t>Find relationship between various parameters that will impact rocket launch</a:t>
            </a:r>
          </a:p>
          <a:p>
            <a:pPr lvl="1" algn="just">
              <a:spcBef>
                <a:spcPts val="1400"/>
              </a:spcBef>
            </a:pPr>
            <a:r>
              <a:rPr lang="en-US" sz="1800" dirty="0" smtClean="0">
                <a:solidFill>
                  <a:schemeClr val="accent3">
                    <a:lumMod val="25000"/>
                  </a:schemeClr>
                </a:solidFill>
                <a:latin typeface="Abadi" panose="020B0604020104020204" pitchFamily="34" charset="0"/>
              </a:rPr>
              <a:t>What is the accuracy for successful landing.</a:t>
            </a:r>
          </a:p>
          <a:p>
            <a:pPr lvl="1" algn="just">
              <a:spcBef>
                <a:spcPts val="1400"/>
              </a:spcBef>
            </a:pPr>
            <a:r>
              <a:rPr lang="en-US" sz="1800" dirty="0" smtClean="0">
                <a:solidFill>
                  <a:schemeClr val="accent3">
                    <a:lumMod val="25000"/>
                  </a:schemeClr>
                </a:solidFill>
                <a:latin typeface="Abadi" panose="020B0604020104020204" pitchFamily="34" charset="0"/>
              </a:rPr>
              <a:t>Which conditions will achieve higher success rate</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spcBef>
                <a:spcPts val="1400"/>
              </a:spcBef>
            </a:pPr>
            <a:r>
              <a:rPr lang="en-US" dirty="0" smtClean="0">
                <a:solidFill>
                  <a:schemeClr val="accent3">
                    <a:lumMod val="25000"/>
                  </a:schemeClr>
                </a:solidFill>
                <a:latin typeface="Abadi"/>
              </a:rPr>
              <a:t>Launch </a:t>
            </a:r>
            <a:r>
              <a:rPr lang="en-US" dirty="0">
                <a:solidFill>
                  <a:schemeClr val="accent3">
                    <a:lumMod val="25000"/>
                  </a:schemeClr>
                </a:solidFill>
                <a:latin typeface="Abadi"/>
              </a:rPr>
              <a:t>site with highest launch success ratio</a:t>
            </a:r>
          </a:p>
        </p:txBody>
      </p:sp>
      <p:sp>
        <p:nvSpPr>
          <p:cNvPr id="9" name="Content Placeholder 4">
            <a:extLst>
              <a:ext uri="{FF2B5EF4-FFF2-40B4-BE49-F238E27FC236}">
                <a16:creationId xmlns="" xmlns:a16="http://schemas.microsoft.com/office/drawing/2014/main" id="{85D9F803-CDBC-C74C-AF1B-2B5937D1C241}"/>
              </a:ext>
            </a:extLst>
          </p:cNvPr>
          <p:cNvSpPr txBox="1">
            <a:spLocks/>
          </p:cNvSpPr>
          <p:nvPr/>
        </p:nvSpPr>
        <p:spPr>
          <a:xfrm>
            <a:off x="2356982" y="1615761"/>
            <a:ext cx="5998742" cy="59121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smtClean="0">
                <a:latin typeface="Abadi" panose="020B0604020104020204" pitchFamily="34" charset="0"/>
              </a:rPr>
              <a:t>Pie chart showing </a:t>
            </a:r>
            <a:r>
              <a:rPr lang="en-US" sz="1600" dirty="0">
                <a:latin typeface="Abadi"/>
              </a:rPr>
              <a:t>launch site with highest launch success ratio</a:t>
            </a:r>
          </a:p>
          <a:p>
            <a:pPr marL="0" indent="0">
              <a:lnSpc>
                <a:spcPct val="100000"/>
              </a:lnSpc>
              <a:spcBef>
                <a:spcPts val="1400"/>
              </a:spcBef>
              <a:buNone/>
            </a:pPr>
            <a:endParaRPr lang="en-US" sz="1600" dirty="0">
              <a:latin typeface="Abadi" panose="020B0604020104020204" pitchFamily="34" charset="0"/>
            </a:endParaRPr>
          </a:p>
        </p:txBody>
      </p:sp>
      <p:sp>
        <p:nvSpPr>
          <p:cNvPr id="10" name="Content Placeholder 4">
            <a:extLst>
              <a:ext uri="{FF2B5EF4-FFF2-40B4-BE49-F238E27FC236}">
                <a16:creationId xmlns="" xmlns:a16="http://schemas.microsoft.com/office/drawing/2014/main" id="{85D9F803-CDBC-C74C-AF1B-2B5937D1C241}"/>
              </a:ext>
            </a:extLst>
          </p:cNvPr>
          <p:cNvSpPr txBox="1">
            <a:spLocks/>
          </p:cNvSpPr>
          <p:nvPr/>
        </p:nvSpPr>
        <p:spPr>
          <a:xfrm>
            <a:off x="1552389" y="4487271"/>
            <a:ext cx="9905583" cy="95183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1400"/>
              </a:spcBef>
              <a:buNone/>
            </a:pPr>
            <a:r>
              <a:rPr lang="en-US" sz="1600" dirty="0" smtClean="0">
                <a:latin typeface="Abadi" panose="020B0604020104020204" pitchFamily="34" charset="0"/>
              </a:rPr>
              <a:t>From the above chart, we observe that KSC LC-39A has the highest launch success rate of 76.9% where as its the failure rate is 23.1%</a:t>
            </a:r>
            <a:endParaRPr lang="en-US" sz="1600" dirty="0">
              <a:solidFill>
                <a:srgbClr val="FF0000"/>
              </a:solidFill>
              <a:latin typeface="Abadi"/>
            </a:endParaRPr>
          </a:p>
          <a:p>
            <a:pPr marL="0" indent="0" algn="just">
              <a:lnSpc>
                <a:spcPct val="150000"/>
              </a:lnSpc>
              <a:spcBef>
                <a:spcPts val="1400"/>
              </a:spcBef>
              <a:buNone/>
            </a:pPr>
            <a:endParaRPr lang="en-US" sz="1600" dirty="0">
              <a:latin typeface="Abadi" panose="020B0604020104020204" pitchFamily="34" charset="0"/>
            </a:endParaRPr>
          </a:p>
        </p:txBody>
      </p:sp>
      <p:pic>
        <p:nvPicPr>
          <p:cNvPr id="13316" name="Picture 4" descr="G:\000 IBM Data Science Certificate\10 Applied Data Science Capstone\Week 5\ppt screenshots\SuccessRateBySi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991" y="2007346"/>
            <a:ext cx="4455973" cy="2249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3">
                    <a:lumMod val="25000"/>
                  </a:schemeClr>
                </a:solidFill>
                <a:latin typeface="Abadi" panose="020B0604020104020204" pitchFamily="34" charset="0"/>
              </a:rPr>
              <a:t>Payload vs. Launch Outcome</a:t>
            </a:r>
            <a:endParaRPr lang="en-US" dirty="0">
              <a:solidFill>
                <a:srgbClr val="0B49CB"/>
              </a:solidFill>
              <a:latin typeface="Abadi"/>
            </a:endParaRPr>
          </a:p>
        </p:txBody>
      </p:sp>
      <p:pic>
        <p:nvPicPr>
          <p:cNvPr id="14338" name="Picture 2" descr="G:\000 IBM Data Science Certificate\10 Applied Data Science Capstone\Week 5\ppt screenshots\PayloadVsLaunchOutco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694" y="2074459"/>
            <a:ext cx="6886575" cy="244792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4">
            <a:extLst>
              <a:ext uri="{FF2B5EF4-FFF2-40B4-BE49-F238E27FC236}">
                <a16:creationId xmlns="" xmlns:a16="http://schemas.microsoft.com/office/drawing/2014/main" id="{85D9F803-CDBC-C74C-AF1B-2B5937D1C241}"/>
              </a:ext>
            </a:extLst>
          </p:cNvPr>
          <p:cNvSpPr txBox="1">
            <a:spLocks/>
          </p:cNvSpPr>
          <p:nvPr/>
        </p:nvSpPr>
        <p:spPr>
          <a:xfrm>
            <a:off x="2856513" y="1802236"/>
            <a:ext cx="4316797" cy="54444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smtClean="0">
                <a:latin typeface="Abadi" panose="020B0604020104020204" pitchFamily="34" charset="0"/>
              </a:rPr>
              <a:t>Scatter Plot of </a:t>
            </a:r>
            <a:r>
              <a:rPr lang="en-US" sz="1600" dirty="0">
                <a:latin typeface="Abadi" panose="020B0604020104020204" pitchFamily="34" charset="0"/>
              </a:rPr>
              <a:t>Payload vs. Launch </a:t>
            </a:r>
            <a:r>
              <a:rPr lang="en-US" sz="1600" dirty="0" smtClean="0">
                <a:latin typeface="Abadi" panose="020B0604020104020204" pitchFamily="34" charset="0"/>
              </a:rPr>
              <a:t>Outcome</a:t>
            </a:r>
            <a:endParaRPr lang="en-US" sz="1600" dirty="0">
              <a:latin typeface="Abadi" panose="020B0604020104020204" pitchFamily="34" charset="0"/>
            </a:endParaRPr>
          </a:p>
        </p:txBody>
      </p:sp>
      <p:sp>
        <p:nvSpPr>
          <p:cNvPr id="10" name="Content Placeholder 4">
            <a:extLst>
              <a:ext uri="{FF2B5EF4-FFF2-40B4-BE49-F238E27FC236}">
                <a16:creationId xmlns="" xmlns:a16="http://schemas.microsoft.com/office/drawing/2014/main" id="{85D9F803-CDBC-C74C-AF1B-2B5937D1C241}"/>
              </a:ext>
            </a:extLst>
          </p:cNvPr>
          <p:cNvSpPr txBox="1">
            <a:spLocks/>
          </p:cNvSpPr>
          <p:nvPr/>
        </p:nvSpPr>
        <p:spPr>
          <a:xfrm>
            <a:off x="770011" y="4725866"/>
            <a:ext cx="10687962" cy="933955"/>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1400"/>
              </a:spcBef>
              <a:buNone/>
            </a:pPr>
            <a:r>
              <a:rPr lang="en-US" sz="1600" dirty="0" smtClean="0">
                <a:latin typeface="Abadi" panose="020B0604020104020204" pitchFamily="34" charset="0"/>
              </a:rPr>
              <a:t>The above Scatter Plot shows the Payload </a:t>
            </a:r>
            <a:r>
              <a:rPr lang="en-US" sz="1600" dirty="0">
                <a:latin typeface="Abadi" panose="020B0604020104020204" pitchFamily="34" charset="0"/>
              </a:rPr>
              <a:t>vs. Launch </a:t>
            </a:r>
            <a:r>
              <a:rPr lang="en-US" sz="1600" dirty="0" smtClean="0">
                <a:latin typeface="Abadi" panose="020B0604020104020204" pitchFamily="34" charset="0"/>
              </a:rPr>
              <a:t>Outcome </a:t>
            </a:r>
            <a:r>
              <a:rPr lang="en-US" sz="1600" dirty="0">
                <a:latin typeface="Abadi" panose="020B0604020104020204" pitchFamily="34" charset="0"/>
              </a:rPr>
              <a:t>for all sites, with different payload selected in the range </a:t>
            </a:r>
            <a:r>
              <a:rPr lang="en-US" sz="1600" dirty="0" smtClean="0">
                <a:latin typeface="Abadi" panose="020B0604020104020204" pitchFamily="34" charset="0"/>
              </a:rPr>
              <a:t>slider. We can observe that success rate for low weighted payloads is higher than the heavy weighted payload.</a:t>
            </a:r>
            <a:endParaRPr lang="en-US" sz="1600" dirty="0">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1341483" y="4804236"/>
            <a:ext cx="9944128" cy="1221337"/>
          </a:xfrm>
          <a:prstGeom prst="rect">
            <a:avLst/>
          </a:prstGeom>
        </p:spPr>
        <p:txBody>
          <a:bodyPr vert="horz" lIns="91440" tIns="45720" rIns="91440" bIns="45720" rtlCol="0" anchor="t">
            <a:normAutofit/>
          </a:bodyPr>
          <a:lstStyle/>
          <a:p>
            <a:pPr marL="0" indent="0" algn="just">
              <a:lnSpc>
                <a:spcPct val="150000"/>
              </a:lnSpc>
              <a:spcBef>
                <a:spcPts val="1400"/>
              </a:spcBef>
              <a:buNone/>
            </a:pPr>
            <a:r>
              <a:rPr lang="en-US" sz="1600" dirty="0" smtClean="0">
                <a:latin typeface="Abadi"/>
              </a:rPr>
              <a:t>From the bar chart we observe that Logistic Regression has the </a:t>
            </a:r>
            <a:r>
              <a:rPr lang="en-US" sz="1600" dirty="0" err="1" smtClean="0">
                <a:latin typeface="Abadi"/>
              </a:rPr>
              <a:t>heighest</a:t>
            </a:r>
            <a:r>
              <a:rPr lang="en-US" sz="1600" dirty="0" smtClean="0">
                <a:latin typeface="Abadi"/>
              </a:rPr>
              <a:t> classification accuracy of 84.6%, followed by SVM and KNN each having classification </a:t>
            </a:r>
            <a:r>
              <a:rPr lang="en-US" sz="1600" dirty="0" err="1" smtClean="0">
                <a:latin typeface="Abadi"/>
              </a:rPr>
              <a:t>accuray</a:t>
            </a:r>
            <a:r>
              <a:rPr lang="en-US" sz="1600" dirty="0" smtClean="0">
                <a:latin typeface="Abadi"/>
              </a:rPr>
              <a:t> of 83.3% respectively. Finally the classification accuracy of </a:t>
            </a:r>
            <a:r>
              <a:rPr lang="en-US" sz="1600" dirty="0" err="1" smtClean="0">
                <a:latin typeface="Abadi"/>
              </a:rPr>
              <a:t>Decission</a:t>
            </a:r>
            <a:r>
              <a:rPr lang="en-US" sz="1600" dirty="0" smtClean="0">
                <a:latin typeface="Abadi"/>
              </a:rPr>
              <a:t> Tree is 77.8% which is lowest among all.</a:t>
            </a:r>
            <a:endParaRPr lang="en-US" sz="1600" dirty="0">
              <a:latin typeface="Abadi" panose="020B0604020104020204" pitchFamily="34" charset="0"/>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674" y="1682663"/>
            <a:ext cx="3913429" cy="286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964413" y="4831481"/>
            <a:ext cx="10493559" cy="1595730"/>
          </a:xfrm>
          <a:prstGeom prst="rect">
            <a:avLst/>
          </a:prstGeom>
        </p:spPr>
        <p:txBody>
          <a:bodyPr>
            <a:noAutofit/>
          </a:bodyPr>
          <a:lstStyle/>
          <a:p>
            <a:pPr marL="0" indent="0">
              <a:lnSpc>
                <a:spcPct val="100000"/>
              </a:lnSpc>
              <a:spcBef>
                <a:spcPts val="1400"/>
              </a:spcBef>
              <a:buNone/>
            </a:pPr>
            <a:r>
              <a:rPr lang="en-US" sz="1600" dirty="0" smtClean="0">
                <a:latin typeface="Abadi" panose="020B0604020104020204" pitchFamily="34" charset="0"/>
              </a:rPr>
              <a:t>Explanation:</a:t>
            </a:r>
          </a:p>
          <a:p>
            <a:pPr marL="0" indent="0">
              <a:lnSpc>
                <a:spcPct val="100000"/>
              </a:lnSpc>
              <a:spcBef>
                <a:spcPts val="1400"/>
              </a:spcBef>
              <a:buNone/>
            </a:pPr>
            <a:r>
              <a:rPr lang="en-US" sz="1600" dirty="0" smtClean="0">
                <a:latin typeface="Abadi" panose="020B0604020104020204" pitchFamily="34" charset="0"/>
              </a:rPr>
              <a:t>The best results are achieved using Logistic Regression, with accuracy of 84%. </a:t>
            </a:r>
          </a:p>
          <a:p>
            <a:pPr marL="0" indent="0">
              <a:lnSpc>
                <a:spcPct val="100000"/>
              </a:lnSpc>
              <a:spcBef>
                <a:spcPts val="1400"/>
              </a:spcBef>
              <a:buNone/>
            </a:pPr>
            <a:r>
              <a:rPr lang="en-US" sz="1600" dirty="0" smtClean="0"/>
              <a:t>Examining </a:t>
            </a:r>
            <a:r>
              <a:rPr lang="en-US" sz="1600" dirty="0"/>
              <a:t>the confusion matrix, we see that logistic regression can distinguish between the different classes. We see that the major problem is false positives</a:t>
            </a:r>
            <a:r>
              <a:rPr lang="en-US" sz="1600" dirty="0" smtClean="0">
                <a:latin typeface="Abadi" panose="020B0604020104020204" pitchFamily="34" charset="0"/>
              </a:rPr>
              <a:t> </a:t>
            </a:r>
            <a:endParaRPr lang="en-US" sz="1600" dirty="0">
              <a:latin typeface="Abadi" panose="020B0604020104020204" pitchFamily="34" charset="0"/>
            </a:endParaRP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6347" y="2240082"/>
            <a:ext cx="3629009" cy="1839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612" y="1683959"/>
            <a:ext cx="3573705" cy="295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561500" y="1548622"/>
            <a:ext cx="10896472" cy="5125133"/>
          </a:xfrm>
          <a:prstGeom prst="rect">
            <a:avLst/>
          </a:prstGeom>
        </p:spPr>
        <p:txBody>
          <a:bodyPr>
            <a:normAutofit/>
          </a:bodyPr>
          <a:lstStyle/>
          <a:p>
            <a:pPr>
              <a:lnSpc>
                <a:spcPct val="100000"/>
              </a:lnSpc>
              <a:spcBef>
                <a:spcPts val="1400"/>
              </a:spcBef>
            </a:pPr>
            <a:r>
              <a:rPr lang="en-US" sz="1600" dirty="0" smtClean="0">
                <a:latin typeface="Abadi"/>
                <a:cs typeface="Times New Roman" panose="02020603050405020304" pitchFamily="18" charset="0"/>
              </a:rPr>
              <a:t>Low weighted payloads perform better than high weighted payloads</a:t>
            </a:r>
          </a:p>
          <a:p>
            <a:pPr>
              <a:lnSpc>
                <a:spcPct val="100000"/>
              </a:lnSpc>
              <a:spcBef>
                <a:spcPts val="1400"/>
              </a:spcBef>
            </a:pPr>
            <a:r>
              <a:rPr lang="en-US" sz="1600" dirty="0" smtClean="0">
                <a:latin typeface="Abadi"/>
                <a:cs typeface="Times New Roman" panose="02020603050405020304" pitchFamily="18" charset="0"/>
              </a:rPr>
              <a:t>Success rate is directly proportional to time (in years) </a:t>
            </a:r>
          </a:p>
          <a:p>
            <a:pPr algn="just">
              <a:lnSpc>
                <a:spcPct val="120000"/>
              </a:lnSpc>
            </a:pPr>
            <a:r>
              <a:rPr lang="en-US" sz="1600" spc="-1" dirty="0">
                <a:latin typeface="Abadi"/>
                <a:ea typeface="DejaVu Sans"/>
                <a:cs typeface="Times New Roman" panose="02020603050405020304" pitchFamily="18" charset="0"/>
              </a:rPr>
              <a:t>Success rate may strongly depend  payload mass  and orbit</a:t>
            </a:r>
            <a:r>
              <a:rPr lang="en-US" sz="1600" spc="-1" dirty="0" smtClean="0">
                <a:latin typeface="Abadi"/>
                <a:ea typeface="DejaVu Sans"/>
                <a:cs typeface="Times New Roman" panose="02020603050405020304" pitchFamily="18" charset="0"/>
              </a:rPr>
              <a:t>.</a:t>
            </a:r>
            <a:endParaRPr lang="en-US" sz="1600" dirty="0" smtClean="0">
              <a:latin typeface="Abadi"/>
              <a:cs typeface="Times New Roman" panose="02020603050405020304" pitchFamily="18" charset="0"/>
            </a:endParaRPr>
          </a:p>
          <a:p>
            <a:pPr>
              <a:lnSpc>
                <a:spcPct val="100000"/>
              </a:lnSpc>
              <a:spcBef>
                <a:spcPts val="1400"/>
              </a:spcBef>
            </a:pPr>
            <a:r>
              <a:rPr lang="en-US" sz="1600" spc="-1" dirty="0">
                <a:latin typeface="Abadi"/>
                <a:ea typeface="Segoe UI"/>
                <a:cs typeface="Times New Roman" panose="02020603050405020304" pitchFamily="18" charset="0"/>
              </a:rPr>
              <a:t>CCAFS-SLC 40 is the most used launch site.</a:t>
            </a:r>
            <a:endParaRPr lang="en-US" sz="1600" dirty="0">
              <a:latin typeface="Abadi"/>
              <a:cs typeface="Times New Roman" panose="02020603050405020304" pitchFamily="18" charset="0"/>
            </a:endParaRPr>
          </a:p>
          <a:p>
            <a:pPr>
              <a:lnSpc>
                <a:spcPct val="100000"/>
              </a:lnSpc>
              <a:spcBef>
                <a:spcPts val="1400"/>
              </a:spcBef>
            </a:pPr>
            <a:r>
              <a:rPr lang="en-US" sz="1600" dirty="0">
                <a:latin typeface="Abadi"/>
                <a:cs typeface="Times New Roman" panose="02020603050405020304" pitchFamily="18" charset="0"/>
              </a:rPr>
              <a:t>Launches from the site of CCAFS SLC 40 are significantly higher than launches form other sites</a:t>
            </a:r>
          </a:p>
          <a:p>
            <a:pPr>
              <a:lnSpc>
                <a:spcPct val="100000"/>
              </a:lnSpc>
              <a:spcBef>
                <a:spcPts val="1400"/>
              </a:spcBef>
            </a:pPr>
            <a:r>
              <a:rPr lang="en-US" sz="1600" spc="-1" dirty="0">
                <a:latin typeface="Abadi"/>
                <a:ea typeface="Segoe UI"/>
                <a:cs typeface="Times New Roman" panose="02020603050405020304" pitchFamily="18" charset="0"/>
              </a:rPr>
              <a:t>CCAFS-SLC 40  has most of failures specially  in the early </a:t>
            </a:r>
            <a:r>
              <a:rPr lang="en-US" sz="1600" spc="-1" dirty="0" smtClean="0">
                <a:latin typeface="Abadi"/>
                <a:ea typeface="Segoe UI"/>
                <a:cs typeface="Times New Roman" panose="02020603050405020304" pitchFamily="18" charset="0"/>
              </a:rPr>
              <a:t>stage</a:t>
            </a:r>
          </a:p>
          <a:p>
            <a:pPr>
              <a:lnSpc>
                <a:spcPct val="120000"/>
              </a:lnSpc>
            </a:pPr>
            <a:r>
              <a:rPr lang="en-US" sz="1600" spc="-1" dirty="0" smtClean="0">
                <a:latin typeface="Abadi"/>
                <a:ea typeface="DejaVu Sans"/>
                <a:cs typeface="Times New Roman" panose="02020603050405020304" pitchFamily="18" charset="0"/>
              </a:rPr>
              <a:t>Orbit  </a:t>
            </a:r>
            <a:r>
              <a:rPr lang="en-US" sz="1600" spc="-1" dirty="0">
                <a:latin typeface="Abadi"/>
                <a:ea typeface="DejaVu Sans"/>
                <a:cs typeface="Times New Roman" panose="02020603050405020304" pitchFamily="18" charset="0"/>
              </a:rPr>
              <a:t>GEO,  HEO,  SSO, ES-L1 has the highest success rate</a:t>
            </a:r>
          </a:p>
          <a:p>
            <a:pPr>
              <a:lnSpc>
                <a:spcPct val="120000"/>
              </a:lnSpc>
            </a:pPr>
            <a:r>
              <a:rPr lang="en-US" sz="1600" spc="-1" dirty="0" smtClean="0">
                <a:latin typeface="Abadi"/>
                <a:ea typeface="DejaVu Sans"/>
                <a:cs typeface="Times New Roman" panose="02020603050405020304" pitchFamily="18" charset="0"/>
              </a:rPr>
              <a:t>GTO  </a:t>
            </a:r>
            <a:r>
              <a:rPr lang="en-US" sz="1600" spc="-1" dirty="0">
                <a:latin typeface="Abadi"/>
                <a:ea typeface="DejaVu Sans"/>
                <a:cs typeface="Times New Roman" panose="02020603050405020304" pitchFamily="18" charset="0"/>
              </a:rPr>
              <a:t>has the lowest success rate where as  SSO (polar low orbit) the highest one. </a:t>
            </a:r>
            <a:endParaRPr lang="en-US" sz="1600" spc="-1" dirty="0" smtClean="0">
              <a:latin typeface="Abadi"/>
              <a:ea typeface="DejaVu Sans"/>
              <a:cs typeface="Times New Roman" panose="02020603050405020304" pitchFamily="18" charset="0"/>
            </a:endParaRPr>
          </a:p>
          <a:p>
            <a:pPr algn="just">
              <a:lnSpc>
                <a:spcPct val="100000"/>
              </a:lnSpc>
              <a:spcBef>
                <a:spcPts val="1400"/>
              </a:spcBef>
            </a:pPr>
            <a:r>
              <a:rPr lang="en-US" sz="1600" dirty="0">
                <a:latin typeface="Abadi"/>
                <a:cs typeface="Times New Roman" panose="02020603050405020304" pitchFamily="18" charset="0"/>
              </a:rPr>
              <a:t>We can conclude that Logistic Regression classification algorithm has the best performance with accuracy of </a:t>
            </a:r>
            <a:r>
              <a:rPr lang="en-US" sz="1600" dirty="0">
                <a:latin typeface="Abadi"/>
              </a:rPr>
              <a:t>84.6%. </a:t>
            </a:r>
          </a:p>
          <a:p>
            <a:pPr>
              <a:lnSpc>
                <a:spcPct val="100000"/>
              </a:lnSpc>
              <a:spcBef>
                <a:spcPts val="1400"/>
              </a:spcBef>
            </a:pPr>
            <a:r>
              <a:rPr lang="en-US" sz="1600" dirty="0">
                <a:latin typeface="Abadi"/>
                <a:cs typeface="Times New Roman" panose="02020603050405020304" pitchFamily="18" charset="0"/>
              </a:rPr>
              <a:t>The classification algorithms SVM and KNN has prediction accuracy of 83.3% and </a:t>
            </a:r>
            <a:r>
              <a:rPr lang="en-US" sz="1600" dirty="0">
                <a:latin typeface="Abadi"/>
              </a:rPr>
              <a:t>the classification accuracy of Decision Tree is 77.8% .</a:t>
            </a:r>
            <a:endParaRPr lang="en-US" sz="1600" dirty="0">
              <a:latin typeface="Abadi"/>
              <a:cs typeface="Times New Roman" panose="02020603050405020304" pitchFamily="18" charset="0"/>
            </a:endParaRPr>
          </a:p>
          <a:p>
            <a:r>
              <a:rPr lang="en-US" sz="1600" dirty="0">
                <a:latin typeface="Abadi"/>
                <a:cs typeface="Times New Roman" panose="02020603050405020304" pitchFamily="18" charset="0"/>
              </a:rPr>
              <a:t>For the given dataset,  SVM, KNN,  Logistic  Regression  model achieve best in terms of predictive accuracy</a:t>
            </a:r>
            <a:endParaRPr lang="en-US" sz="1600" b="1" spc="-1" dirty="0" smtClean="0">
              <a:solidFill>
                <a:schemeClr val="accent1"/>
              </a:solidFill>
              <a:latin typeface="Abadi"/>
              <a:ea typeface="DejaVu Sans"/>
            </a:endParaRPr>
          </a:p>
          <a:p>
            <a:pPr>
              <a:lnSpc>
                <a:spcPct val="100000"/>
              </a:lnSpc>
              <a:spcBef>
                <a:spcPts val="1400"/>
              </a:spcBef>
            </a:pPr>
            <a:endParaRPr lang="en-US" sz="1600" spc="-1" dirty="0" smtClean="0">
              <a:solidFill>
                <a:srgbClr val="000000"/>
              </a:solidFill>
              <a:latin typeface="Abadi"/>
              <a:ea typeface="Segoe UI"/>
            </a:endParaRPr>
          </a:p>
          <a:p>
            <a:pPr>
              <a:lnSpc>
                <a:spcPct val="100000"/>
              </a:lnSpc>
              <a:spcBef>
                <a:spcPts val="1400"/>
              </a:spcBef>
            </a:pPr>
            <a:endParaRPr lang="en-US" sz="1600" dirty="0">
              <a:latin typeface="Abadi"/>
            </a:endParaRPr>
          </a:p>
          <a:p>
            <a:pPr marL="0" indent="0">
              <a:lnSpc>
                <a:spcPct val="100000"/>
              </a:lnSpc>
              <a:spcBef>
                <a:spcPts val="1400"/>
              </a:spcBef>
              <a:buNone/>
            </a:pPr>
            <a:endParaRPr lang="en-US" sz="1600" dirty="0" smtClean="0">
              <a:solidFill>
                <a:schemeClr val="accent3">
                  <a:lumMod val="25000"/>
                </a:schemeClr>
              </a:solidFill>
              <a:latin typeface="Abadi"/>
            </a:endParaRPr>
          </a:p>
          <a:p>
            <a:pPr marL="0" indent="0">
              <a:lnSpc>
                <a:spcPct val="100000"/>
              </a:lnSpc>
              <a:spcBef>
                <a:spcPts val="1400"/>
              </a:spcBef>
              <a:buNone/>
            </a:pPr>
            <a:endParaRPr lang="en-US" sz="1600" dirty="0" smtClean="0">
              <a:solidFill>
                <a:schemeClr val="accent3">
                  <a:lumMod val="25000"/>
                </a:schemeClr>
              </a:solidFill>
              <a:latin typeface="Abadi"/>
            </a:endParaRPr>
          </a:p>
          <a:p>
            <a:pPr marL="0" indent="0">
              <a:lnSpc>
                <a:spcPct val="100000"/>
              </a:lnSpc>
              <a:spcBef>
                <a:spcPts val="1400"/>
              </a:spcBef>
              <a:buNone/>
            </a:pPr>
            <a:endParaRPr lang="en-US" sz="1600" dirty="0">
              <a:solidFill>
                <a:schemeClr val="accent3">
                  <a:lumMod val="25000"/>
                </a:schemeClr>
              </a:solidFill>
              <a:latin typeface="Abadi"/>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1809285" y="1859522"/>
            <a:ext cx="8437051" cy="2139272"/>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GitHub Repository Link for IBM Data Science Capstone project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https</a:t>
            </a:r>
            <a:r>
              <a:rPr lang="en-US" sz="2200" dirty="0">
                <a:solidFill>
                  <a:schemeClr val="accent3">
                    <a:lumMod val="25000"/>
                  </a:schemeClr>
                </a:solidFill>
                <a:latin typeface="Abadi" panose="020B0604020104020204" pitchFamily="34" charset="0"/>
              </a:rPr>
              <a:t>://github.com/shehla1739/Applied-Data-Science-Capstone</a:t>
            </a: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33514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rgbClr val="0B49CB"/>
                </a:solidFill>
                <a:latin typeface="Abadi"/>
              </a:rPr>
              <a:t>Executive Summary</a:t>
            </a:r>
          </a:p>
          <a:p>
            <a:pPr>
              <a:lnSpc>
                <a:spcPct val="100000"/>
              </a:lnSpc>
              <a:spcBef>
                <a:spcPts val="1400"/>
              </a:spcBef>
            </a:pPr>
            <a:r>
              <a:rPr lang="en-US" sz="1800" dirty="0">
                <a:solidFill>
                  <a:schemeClr val="tx1"/>
                </a:solidFill>
                <a:latin typeface="Abadi"/>
              </a:rPr>
              <a:t>Data collection methodology:</a:t>
            </a:r>
          </a:p>
          <a:p>
            <a:pPr lvl="1">
              <a:lnSpc>
                <a:spcPct val="100000"/>
              </a:lnSpc>
              <a:spcBef>
                <a:spcPts val="1400"/>
              </a:spcBef>
            </a:pPr>
            <a:r>
              <a:rPr lang="en-US" sz="1600" dirty="0" smtClean="0">
                <a:solidFill>
                  <a:schemeClr val="tx1"/>
                </a:solidFill>
                <a:latin typeface="Abadi"/>
              </a:rPr>
              <a:t>SpaceX Rest API</a:t>
            </a:r>
          </a:p>
          <a:p>
            <a:pPr lvl="1">
              <a:lnSpc>
                <a:spcPct val="100000"/>
              </a:lnSpc>
              <a:spcBef>
                <a:spcPts val="1400"/>
              </a:spcBef>
            </a:pPr>
            <a:r>
              <a:rPr lang="en-US" sz="1600" dirty="0">
                <a:solidFill>
                  <a:schemeClr val="tx1"/>
                </a:solidFill>
                <a:latin typeface="Abadi"/>
              </a:rPr>
              <a:t> </a:t>
            </a:r>
            <a:r>
              <a:rPr lang="en-US" sz="1600" dirty="0" smtClean="0">
                <a:solidFill>
                  <a:schemeClr val="tx1"/>
                </a:solidFill>
                <a:latin typeface="Abadi"/>
              </a:rPr>
              <a:t>Web scraping using </a:t>
            </a:r>
            <a:r>
              <a:rPr lang="en-US" sz="1600" dirty="0" err="1" smtClean="0">
                <a:solidFill>
                  <a:schemeClr val="tx1"/>
                </a:solidFill>
                <a:latin typeface="Abadi"/>
              </a:rPr>
              <a:t>Wikipidia</a:t>
            </a:r>
            <a:endParaRPr lang="en-US" sz="1600" dirty="0">
              <a:solidFill>
                <a:schemeClr val="tx1"/>
              </a:solidFill>
              <a:latin typeface="Abadi"/>
            </a:endParaRPr>
          </a:p>
          <a:p>
            <a:pPr>
              <a:lnSpc>
                <a:spcPct val="100000"/>
              </a:lnSpc>
              <a:spcBef>
                <a:spcPts val="1400"/>
              </a:spcBef>
            </a:pPr>
            <a:r>
              <a:rPr lang="en-US" sz="1800" dirty="0">
                <a:solidFill>
                  <a:schemeClr val="tx1"/>
                </a:solidFill>
                <a:latin typeface="Abadi"/>
              </a:rPr>
              <a:t>Perform data wrangling</a:t>
            </a:r>
          </a:p>
          <a:p>
            <a:pPr lvl="1">
              <a:lnSpc>
                <a:spcPct val="100000"/>
              </a:lnSpc>
              <a:spcBef>
                <a:spcPts val="1400"/>
              </a:spcBef>
            </a:pPr>
            <a:r>
              <a:rPr lang="en-US" sz="1600" dirty="0" smtClean="0">
                <a:solidFill>
                  <a:schemeClr val="tx1"/>
                </a:solidFill>
                <a:latin typeface="Abadi"/>
              </a:rPr>
              <a:t>Transform </a:t>
            </a:r>
            <a:r>
              <a:rPr lang="en-US" sz="1600" dirty="0">
                <a:solidFill>
                  <a:schemeClr val="tx1"/>
                </a:solidFill>
                <a:latin typeface="Abadi"/>
              </a:rPr>
              <a:t>data </a:t>
            </a:r>
            <a:r>
              <a:rPr lang="en-US" sz="1600" dirty="0" smtClean="0">
                <a:solidFill>
                  <a:schemeClr val="tx1"/>
                </a:solidFill>
                <a:latin typeface="Abadi"/>
              </a:rPr>
              <a:t>and apply One Hot Encoding for ML feature selectio</a:t>
            </a:r>
            <a:r>
              <a:rPr lang="en-US" sz="1600" dirty="0">
                <a:solidFill>
                  <a:schemeClr val="tx1"/>
                </a:solidFill>
                <a:latin typeface="Abadi"/>
              </a:rPr>
              <a:t>n</a:t>
            </a:r>
          </a:p>
          <a:p>
            <a:pPr>
              <a:lnSpc>
                <a:spcPct val="100000"/>
              </a:lnSpc>
              <a:spcBef>
                <a:spcPts val="1400"/>
              </a:spcBef>
            </a:pPr>
            <a:r>
              <a:rPr lang="en-US" sz="1800" dirty="0">
                <a:solidFill>
                  <a:schemeClr val="tx1"/>
                </a:solidFill>
                <a:latin typeface="Abadi"/>
              </a:rPr>
              <a:t>Perform exploratory data analysis (EDA) using visualization and </a:t>
            </a:r>
            <a:r>
              <a:rPr lang="en-US" sz="1800" dirty="0" smtClean="0">
                <a:solidFill>
                  <a:schemeClr val="tx1"/>
                </a:solidFill>
                <a:latin typeface="Abadi"/>
              </a:rPr>
              <a:t>SQL</a:t>
            </a:r>
          </a:p>
          <a:p>
            <a:pPr lvl="1">
              <a:lnSpc>
                <a:spcPct val="100000"/>
              </a:lnSpc>
              <a:spcBef>
                <a:spcPts val="1400"/>
              </a:spcBef>
            </a:pPr>
            <a:r>
              <a:rPr lang="en-US" sz="1600" dirty="0" smtClean="0">
                <a:solidFill>
                  <a:schemeClr val="tx1"/>
                </a:solidFill>
                <a:latin typeface="Abadi"/>
              </a:rPr>
              <a:t>EDA for feature engineering and Visualization techniques like </a:t>
            </a:r>
            <a:r>
              <a:rPr lang="en-US" sz="1600" dirty="0">
                <a:solidFill>
                  <a:schemeClr val="tx1"/>
                </a:solidFill>
                <a:latin typeface="Abadi"/>
              </a:rPr>
              <a:t>S</a:t>
            </a:r>
            <a:r>
              <a:rPr lang="en-US" sz="1600" dirty="0" smtClean="0">
                <a:solidFill>
                  <a:schemeClr val="tx1"/>
                </a:solidFill>
                <a:latin typeface="Abadi"/>
              </a:rPr>
              <a:t>catter plot, </a:t>
            </a:r>
            <a:r>
              <a:rPr lang="en-US" sz="1600" dirty="0">
                <a:solidFill>
                  <a:schemeClr val="tx1"/>
                </a:solidFill>
                <a:latin typeface="Abadi"/>
              </a:rPr>
              <a:t>Bar </a:t>
            </a:r>
            <a:r>
              <a:rPr lang="en-US" sz="1600" dirty="0" smtClean="0">
                <a:solidFill>
                  <a:schemeClr val="tx1"/>
                </a:solidFill>
                <a:latin typeface="Abadi"/>
              </a:rPr>
              <a:t>graph </a:t>
            </a:r>
            <a:r>
              <a:rPr lang="en-US" sz="1600" dirty="0">
                <a:solidFill>
                  <a:schemeClr val="tx1"/>
                </a:solidFill>
                <a:latin typeface="Abadi"/>
              </a:rPr>
              <a:t>to discover patterns in </a:t>
            </a:r>
            <a:r>
              <a:rPr lang="en-US" sz="1600" dirty="0" smtClean="0">
                <a:solidFill>
                  <a:schemeClr val="tx1"/>
                </a:solidFill>
                <a:latin typeface="Abadi"/>
              </a:rPr>
              <a:t>data.</a:t>
            </a:r>
            <a:endParaRPr lang="en-US" sz="1600" dirty="0">
              <a:solidFill>
                <a:schemeClr val="tx1"/>
              </a:solidFill>
              <a:latin typeface="Abadi"/>
            </a:endParaRPr>
          </a:p>
          <a:p>
            <a:pPr>
              <a:lnSpc>
                <a:spcPct val="100000"/>
              </a:lnSpc>
              <a:spcBef>
                <a:spcPts val="1400"/>
              </a:spcBef>
            </a:pPr>
            <a:r>
              <a:rPr lang="en-US" sz="1800" dirty="0">
                <a:solidFill>
                  <a:schemeClr val="tx1"/>
                </a:solidFill>
                <a:latin typeface="Abadi"/>
              </a:rPr>
              <a:t>Perform interactive visual analytics using Folium and </a:t>
            </a:r>
            <a:r>
              <a:rPr lang="en-US" sz="1800" dirty="0" err="1">
                <a:solidFill>
                  <a:schemeClr val="tx1"/>
                </a:solidFill>
                <a:latin typeface="Abadi"/>
              </a:rPr>
              <a:t>Plotly</a:t>
            </a:r>
            <a:r>
              <a:rPr lang="en-US" sz="1800" dirty="0">
                <a:solidFill>
                  <a:schemeClr val="tx1"/>
                </a:solidFill>
                <a:latin typeface="Abadi"/>
              </a:rPr>
              <a:t> </a:t>
            </a:r>
            <a:r>
              <a:rPr lang="en-US" sz="1800" dirty="0" smtClean="0">
                <a:solidFill>
                  <a:schemeClr val="tx1"/>
                </a:solidFill>
                <a:latin typeface="Abadi"/>
              </a:rPr>
              <a:t>Dash</a:t>
            </a:r>
          </a:p>
          <a:p>
            <a:pPr>
              <a:lnSpc>
                <a:spcPct val="100000"/>
              </a:lnSpc>
              <a:spcBef>
                <a:spcPts val="1400"/>
              </a:spcBef>
            </a:pPr>
            <a:r>
              <a:rPr lang="en-US" sz="1800" dirty="0" smtClean="0">
                <a:solidFill>
                  <a:schemeClr val="tx1"/>
                </a:solidFill>
                <a:latin typeface="Abadi"/>
              </a:rPr>
              <a:t>Perform </a:t>
            </a:r>
            <a:r>
              <a:rPr lang="en-US" sz="1800" dirty="0">
                <a:solidFill>
                  <a:schemeClr val="tx1"/>
                </a:solidFill>
                <a:latin typeface="Abadi"/>
              </a:rPr>
              <a:t>predictive analysis using </a:t>
            </a:r>
            <a:r>
              <a:rPr lang="en-US" sz="1800" dirty="0" smtClean="0">
                <a:solidFill>
                  <a:schemeClr val="tx1"/>
                </a:solidFill>
                <a:latin typeface="Abadi"/>
              </a:rPr>
              <a:t>classification </a:t>
            </a:r>
            <a:r>
              <a:rPr lang="en-US" sz="1800" dirty="0">
                <a:solidFill>
                  <a:schemeClr val="tx1"/>
                </a:solidFill>
                <a:latin typeface="Abadi"/>
              </a:rPr>
              <a:t>models</a:t>
            </a:r>
          </a:p>
          <a:p>
            <a:pPr lvl="1">
              <a:lnSpc>
                <a:spcPct val="100000"/>
              </a:lnSpc>
              <a:spcBef>
                <a:spcPts val="1400"/>
              </a:spcBef>
            </a:pPr>
            <a:r>
              <a:rPr lang="en-US" sz="1600" dirty="0" smtClean="0">
                <a:solidFill>
                  <a:schemeClr val="tx1"/>
                </a:solidFill>
                <a:latin typeface="Abadi"/>
              </a:rPr>
              <a:t>Machine Learning algorithms for classification (LR, K-NN, SVM, </a:t>
            </a:r>
            <a:r>
              <a:rPr lang="en-US" sz="1600" dirty="0" err="1" smtClean="0">
                <a:solidFill>
                  <a:schemeClr val="tx1"/>
                </a:solidFill>
                <a:latin typeface="Abadi"/>
              </a:rPr>
              <a:t>Decission</a:t>
            </a:r>
            <a:r>
              <a:rPr lang="en-US" sz="1600" dirty="0" smtClean="0">
                <a:solidFill>
                  <a:schemeClr val="tx1"/>
                </a:solidFill>
                <a:latin typeface="Abadi"/>
              </a:rPr>
              <a:t> Tree) were used</a:t>
            </a:r>
            <a:endParaRPr lang="en-US" sz="1600" dirty="0">
              <a:solidFill>
                <a:schemeClr val="tx1"/>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Rectangle 2"/>
          <p:cNvSpPr/>
          <p:nvPr/>
        </p:nvSpPr>
        <p:spPr>
          <a:xfrm>
            <a:off x="770011" y="1383568"/>
            <a:ext cx="5257800" cy="1200329"/>
          </a:xfrm>
          <a:prstGeom prst="rect">
            <a:avLst/>
          </a:prstGeom>
        </p:spPr>
        <p:txBody>
          <a:bodyPr wrap="square">
            <a:spAutoFit/>
          </a:bodyPr>
          <a:lstStyle/>
          <a:p>
            <a:pPr algn="just">
              <a:lnSpc>
                <a:spcPct val="100000"/>
              </a:lnSpc>
              <a:buNone/>
            </a:pPr>
            <a:r>
              <a:rPr lang="en-US" spc="-1" dirty="0" smtClean="0">
                <a:solidFill>
                  <a:srgbClr val="000000"/>
                </a:solidFill>
                <a:latin typeface="+mj-lt"/>
                <a:ea typeface="DejaVu Sans"/>
              </a:rPr>
              <a:t>1) Data </a:t>
            </a:r>
            <a:r>
              <a:rPr lang="en-US" spc="-1" dirty="0">
                <a:solidFill>
                  <a:srgbClr val="000000"/>
                </a:solidFill>
                <a:latin typeface="+mj-lt"/>
                <a:ea typeface="DejaVu Sans"/>
              </a:rPr>
              <a:t>was collected </a:t>
            </a:r>
            <a:r>
              <a:rPr lang="en-US" spc="-1" dirty="0" smtClean="0">
                <a:solidFill>
                  <a:srgbClr val="000000"/>
                </a:solidFill>
                <a:latin typeface="+mj-lt"/>
                <a:ea typeface="DejaVu Sans"/>
              </a:rPr>
              <a:t>from open </a:t>
            </a:r>
            <a:r>
              <a:rPr lang="en-US" spc="-1" dirty="0">
                <a:solidFill>
                  <a:srgbClr val="000000"/>
                </a:solidFill>
                <a:latin typeface="+mj-lt"/>
                <a:ea typeface="DejaVu Sans"/>
              </a:rPr>
              <a:t>source SpaceX REST </a:t>
            </a:r>
            <a:r>
              <a:rPr lang="en-US" spc="-1" dirty="0" smtClean="0">
                <a:solidFill>
                  <a:srgbClr val="000000"/>
                </a:solidFill>
                <a:latin typeface="+mj-lt"/>
                <a:ea typeface="DejaVu Sans"/>
              </a:rPr>
              <a:t>API.  This data include info on rocket, Launchpad, payload, cores, etc.</a:t>
            </a:r>
          </a:p>
          <a:p>
            <a:pPr>
              <a:lnSpc>
                <a:spcPct val="100000"/>
              </a:lnSpc>
              <a:buNone/>
            </a:pPr>
            <a:endParaRPr lang="en-US" spc="-1" dirty="0">
              <a:latin typeface="+mj-lt"/>
            </a:endParaRPr>
          </a:p>
        </p:txBody>
      </p:sp>
      <p:sp>
        <p:nvSpPr>
          <p:cNvPr id="7" name="Rectangle 6"/>
          <p:cNvSpPr/>
          <p:nvPr/>
        </p:nvSpPr>
        <p:spPr>
          <a:xfrm>
            <a:off x="6448300" y="1405340"/>
            <a:ext cx="5009672" cy="646331"/>
          </a:xfrm>
          <a:prstGeom prst="rect">
            <a:avLst/>
          </a:prstGeom>
        </p:spPr>
        <p:txBody>
          <a:bodyPr wrap="square">
            <a:spAutoFit/>
          </a:bodyPr>
          <a:lstStyle/>
          <a:p>
            <a:pPr algn="just">
              <a:lnSpc>
                <a:spcPct val="100000"/>
              </a:lnSpc>
              <a:buNone/>
            </a:pPr>
            <a:r>
              <a:rPr lang="en-US" spc="-1" dirty="0" smtClean="0">
                <a:solidFill>
                  <a:srgbClr val="000000"/>
                </a:solidFill>
                <a:latin typeface="+mj-lt"/>
                <a:ea typeface="DejaVu Sans"/>
              </a:rPr>
              <a:t>2)  Data </a:t>
            </a:r>
            <a:r>
              <a:rPr lang="en-US" spc="-1" dirty="0">
                <a:solidFill>
                  <a:srgbClr val="000000"/>
                </a:solidFill>
                <a:latin typeface="+mj-lt"/>
                <a:ea typeface="DejaVu Sans"/>
              </a:rPr>
              <a:t>was collected </a:t>
            </a:r>
            <a:r>
              <a:rPr lang="en-US" spc="-1" dirty="0" smtClean="0">
                <a:solidFill>
                  <a:srgbClr val="000000"/>
                </a:solidFill>
                <a:latin typeface="+mj-lt"/>
                <a:ea typeface="DejaVu Sans"/>
              </a:rPr>
              <a:t>using web scraping Wikipedia using Beautiful Soup for Falcon 9 </a:t>
            </a:r>
            <a:r>
              <a:rPr lang="en-US" spc="-1" dirty="0">
                <a:solidFill>
                  <a:srgbClr val="000000"/>
                </a:solidFill>
                <a:latin typeface="+mj-lt"/>
                <a:ea typeface="DejaVu Sans"/>
              </a:rPr>
              <a:t>launch data </a:t>
            </a:r>
            <a:endParaRPr lang="en-US" spc="-1" dirty="0" smtClean="0">
              <a:solidFill>
                <a:srgbClr val="000000"/>
              </a:solidFill>
              <a:latin typeface="+mj-lt"/>
              <a:ea typeface="DejaVu Sans"/>
            </a:endParaRPr>
          </a:p>
        </p:txBody>
      </p:sp>
      <p:sp>
        <p:nvSpPr>
          <p:cNvPr id="9" name="TextBox 8"/>
          <p:cNvSpPr txBox="1"/>
          <p:nvPr/>
        </p:nvSpPr>
        <p:spPr>
          <a:xfrm>
            <a:off x="1745673" y="2427328"/>
            <a:ext cx="2386940" cy="646331"/>
          </a:xfrm>
          <a:prstGeom prst="rect">
            <a:avLst/>
          </a:prstGeom>
          <a:solidFill>
            <a:schemeClr val="accent1">
              <a:lumMod val="20000"/>
              <a:lumOff val="80000"/>
            </a:schemeClr>
          </a:solidFill>
        </p:spPr>
        <p:txBody>
          <a:bodyPr wrap="square" rtlCol="0">
            <a:spAutoFit/>
          </a:bodyPr>
          <a:lstStyle/>
          <a:p>
            <a:pPr algn="ctr"/>
            <a:r>
              <a:rPr lang="en-US" dirty="0" smtClean="0"/>
              <a:t>Request SpaceX Launch data</a:t>
            </a:r>
            <a:endParaRPr lang="en-US" dirty="0"/>
          </a:p>
        </p:txBody>
      </p:sp>
      <p:sp>
        <p:nvSpPr>
          <p:cNvPr id="13" name="TextBox 12"/>
          <p:cNvSpPr txBox="1"/>
          <p:nvPr/>
        </p:nvSpPr>
        <p:spPr>
          <a:xfrm>
            <a:off x="1745673" y="3314708"/>
            <a:ext cx="2386940" cy="646331"/>
          </a:xfrm>
          <a:prstGeom prst="rect">
            <a:avLst/>
          </a:prstGeom>
          <a:solidFill>
            <a:schemeClr val="accent1">
              <a:lumMod val="20000"/>
              <a:lumOff val="80000"/>
            </a:schemeClr>
          </a:solidFill>
        </p:spPr>
        <p:txBody>
          <a:bodyPr wrap="square" rtlCol="0">
            <a:spAutoFit/>
          </a:bodyPr>
          <a:lstStyle/>
          <a:p>
            <a:pPr algn="ctr"/>
            <a:r>
              <a:rPr lang="en-US" dirty="0" smtClean="0"/>
              <a:t>Create data frame for Falcon 9 launches</a:t>
            </a:r>
            <a:endParaRPr lang="en-US" dirty="0"/>
          </a:p>
        </p:txBody>
      </p:sp>
      <p:sp>
        <p:nvSpPr>
          <p:cNvPr id="14" name="TextBox 13"/>
          <p:cNvSpPr txBox="1"/>
          <p:nvPr/>
        </p:nvSpPr>
        <p:spPr>
          <a:xfrm>
            <a:off x="1745673" y="4246003"/>
            <a:ext cx="2470068" cy="646331"/>
          </a:xfrm>
          <a:prstGeom prst="rect">
            <a:avLst/>
          </a:prstGeom>
          <a:solidFill>
            <a:schemeClr val="accent1">
              <a:lumMod val="20000"/>
              <a:lumOff val="80000"/>
            </a:schemeClr>
          </a:solidFill>
        </p:spPr>
        <p:txBody>
          <a:bodyPr wrap="square" rtlCol="0">
            <a:spAutoFit/>
          </a:bodyPr>
          <a:lstStyle/>
          <a:p>
            <a:pPr algn="ctr"/>
            <a:r>
              <a:rPr lang="en-US" dirty="0" smtClean="0"/>
              <a:t>Replace missing payload value with mean</a:t>
            </a:r>
            <a:endParaRPr lang="en-US" dirty="0"/>
          </a:p>
        </p:txBody>
      </p:sp>
      <p:sp>
        <p:nvSpPr>
          <p:cNvPr id="15" name="TextBox 14"/>
          <p:cNvSpPr txBox="1"/>
          <p:nvPr/>
        </p:nvSpPr>
        <p:spPr>
          <a:xfrm>
            <a:off x="1745673" y="5150505"/>
            <a:ext cx="2386940" cy="646331"/>
          </a:xfrm>
          <a:prstGeom prst="rect">
            <a:avLst/>
          </a:prstGeom>
          <a:solidFill>
            <a:schemeClr val="accent1">
              <a:lumMod val="20000"/>
              <a:lumOff val="80000"/>
            </a:schemeClr>
          </a:solidFill>
        </p:spPr>
        <p:txBody>
          <a:bodyPr wrap="square" rtlCol="0">
            <a:spAutoFit/>
          </a:bodyPr>
          <a:lstStyle/>
          <a:p>
            <a:pPr algn="ctr"/>
            <a:r>
              <a:rPr lang="en-US" dirty="0" smtClean="0"/>
              <a:t>Save data to CSV file dataset_part_1.csv</a:t>
            </a:r>
            <a:endParaRPr lang="en-US" dirty="0"/>
          </a:p>
        </p:txBody>
      </p:sp>
      <p:sp>
        <p:nvSpPr>
          <p:cNvPr id="16" name="TextBox 15"/>
          <p:cNvSpPr txBox="1"/>
          <p:nvPr/>
        </p:nvSpPr>
        <p:spPr>
          <a:xfrm>
            <a:off x="7576458" y="2463024"/>
            <a:ext cx="2600696" cy="646331"/>
          </a:xfrm>
          <a:prstGeom prst="rect">
            <a:avLst/>
          </a:prstGeom>
          <a:solidFill>
            <a:schemeClr val="accent1">
              <a:lumMod val="20000"/>
              <a:lumOff val="80000"/>
            </a:schemeClr>
          </a:solidFill>
        </p:spPr>
        <p:txBody>
          <a:bodyPr wrap="square" rtlCol="0">
            <a:spAutoFit/>
          </a:bodyPr>
          <a:lstStyle/>
          <a:p>
            <a:pPr algn="ctr"/>
            <a:r>
              <a:rPr lang="en-US" dirty="0" smtClean="0"/>
              <a:t>Get HTML response from Wikipedia</a:t>
            </a:r>
            <a:endParaRPr lang="en-US" dirty="0"/>
          </a:p>
        </p:txBody>
      </p:sp>
      <p:sp>
        <p:nvSpPr>
          <p:cNvPr id="17" name="TextBox 16"/>
          <p:cNvSpPr txBox="1"/>
          <p:nvPr/>
        </p:nvSpPr>
        <p:spPr>
          <a:xfrm>
            <a:off x="7677706" y="3401176"/>
            <a:ext cx="2499447" cy="646331"/>
          </a:xfrm>
          <a:prstGeom prst="rect">
            <a:avLst/>
          </a:prstGeom>
          <a:solidFill>
            <a:schemeClr val="accent1">
              <a:lumMod val="20000"/>
              <a:lumOff val="80000"/>
            </a:schemeClr>
          </a:solidFill>
        </p:spPr>
        <p:txBody>
          <a:bodyPr wrap="square" rtlCol="0">
            <a:spAutoFit/>
          </a:bodyPr>
          <a:lstStyle/>
          <a:p>
            <a:pPr algn="ctr"/>
            <a:r>
              <a:rPr lang="en-US" dirty="0" smtClean="0"/>
              <a:t>Extract data using Beautiful Soup</a:t>
            </a:r>
            <a:endParaRPr lang="en-US" dirty="0"/>
          </a:p>
        </p:txBody>
      </p:sp>
      <p:sp>
        <p:nvSpPr>
          <p:cNvPr id="18" name="TextBox 17"/>
          <p:cNvSpPr txBox="1"/>
          <p:nvPr/>
        </p:nvSpPr>
        <p:spPr>
          <a:xfrm>
            <a:off x="7728063" y="4340385"/>
            <a:ext cx="2491708" cy="369332"/>
          </a:xfrm>
          <a:prstGeom prst="rect">
            <a:avLst/>
          </a:prstGeom>
          <a:solidFill>
            <a:schemeClr val="accent1">
              <a:lumMod val="20000"/>
              <a:lumOff val="80000"/>
            </a:schemeClr>
          </a:solidFill>
        </p:spPr>
        <p:txBody>
          <a:bodyPr wrap="square" rtlCol="0">
            <a:spAutoFit/>
          </a:bodyPr>
          <a:lstStyle/>
          <a:p>
            <a:pPr algn="ctr"/>
            <a:r>
              <a:rPr lang="en-US" dirty="0" smtClean="0"/>
              <a:t>Clean the extracted data </a:t>
            </a:r>
            <a:endParaRPr lang="en-US" dirty="0"/>
          </a:p>
        </p:txBody>
      </p:sp>
      <p:sp>
        <p:nvSpPr>
          <p:cNvPr id="19" name="TextBox 18"/>
          <p:cNvSpPr txBox="1"/>
          <p:nvPr/>
        </p:nvSpPr>
        <p:spPr>
          <a:xfrm>
            <a:off x="7677706" y="4967661"/>
            <a:ext cx="2542065" cy="646331"/>
          </a:xfrm>
          <a:prstGeom prst="rect">
            <a:avLst/>
          </a:prstGeom>
          <a:solidFill>
            <a:schemeClr val="accent1">
              <a:lumMod val="20000"/>
              <a:lumOff val="80000"/>
            </a:schemeClr>
          </a:solidFill>
        </p:spPr>
        <p:txBody>
          <a:bodyPr wrap="square" rtlCol="0">
            <a:spAutoFit/>
          </a:bodyPr>
          <a:lstStyle/>
          <a:p>
            <a:pPr algn="ctr"/>
            <a:r>
              <a:rPr lang="en-US" dirty="0"/>
              <a:t>Save data to CSV file </a:t>
            </a:r>
            <a:r>
              <a:rPr lang="en-US" dirty="0" smtClean="0"/>
              <a:t>dataset_part_2.csv</a:t>
            </a:r>
            <a:endParaRPr lang="en-US" dirty="0"/>
          </a:p>
        </p:txBody>
      </p:sp>
      <p:cxnSp>
        <p:nvCxnSpPr>
          <p:cNvPr id="23" name="Straight Connector 22"/>
          <p:cNvCxnSpPr/>
          <p:nvPr/>
        </p:nvCxnSpPr>
        <p:spPr>
          <a:xfrm>
            <a:off x="2755075" y="3073659"/>
            <a:ext cx="0" cy="2353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755075" y="3976968"/>
            <a:ext cx="0" cy="2353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729345" y="4892334"/>
            <a:ext cx="0" cy="2353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851076" y="3109355"/>
            <a:ext cx="0" cy="2353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851076" y="4047507"/>
            <a:ext cx="0" cy="242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841181" y="4732273"/>
            <a:ext cx="0" cy="2353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563713" y="919828"/>
            <a:ext cx="12075771" cy="343985"/>
          </a:xfrm>
          <a:prstGeom prst="rect">
            <a:avLst/>
          </a:prstGeom>
        </p:spPr>
        <p:txBody>
          <a:bodyPr vert="horz" lIns="91440" tIns="45720" rIns="91440" bIns="45720" rtlCol="0" anchor="t">
            <a:noAutofit/>
          </a:bodyPr>
          <a:lstStyle/>
          <a:p>
            <a:pPr marL="0" indent="0">
              <a:lnSpc>
                <a:spcPct val="100000"/>
              </a:lnSpc>
              <a:spcBef>
                <a:spcPts val="1400"/>
              </a:spcBef>
              <a:buNone/>
            </a:pPr>
            <a:r>
              <a:rPr lang="en-US" sz="1200" dirty="0" smtClean="0">
                <a:latin typeface="Abadi"/>
              </a:rPr>
              <a:t>GitHub Link : </a:t>
            </a:r>
            <a:r>
              <a:rPr lang="en-US" sz="1200" dirty="0" smtClean="0">
                <a:latin typeface="Abadi"/>
              </a:rPr>
              <a:t> </a:t>
            </a:r>
            <a:r>
              <a:rPr lang="en-US" sz="1200" dirty="0" smtClean="0">
                <a:latin typeface="Abadi" panose="020B0604020104020204" pitchFamily="34" charset="0"/>
              </a:rPr>
              <a:t>https</a:t>
            </a:r>
            <a:r>
              <a:rPr lang="en-US" sz="1200" dirty="0" smtClean="0">
                <a:latin typeface="Abadi" panose="020B0604020104020204" pitchFamily="34" charset="0"/>
              </a:rPr>
              <a:t>://github.com/shehla1739/Applied-Data-Science-Capstone/blob/main/Week1%20-%20Lab1%20DataCollectWithAPI%20(1).ipynb</a:t>
            </a:r>
            <a:endParaRPr lang="en-US" sz="1400" dirty="0" smtClean="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456113" y="26412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p:cNvSpPr txBox="1"/>
          <p:nvPr/>
        </p:nvSpPr>
        <p:spPr>
          <a:xfrm>
            <a:off x="456113" y="1544576"/>
            <a:ext cx="2933205" cy="369332"/>
          </a:xfrm>
          <a:prstGeom prst="rect">
            <a:avLst/>
          </a:prstGeom>
          <a:noFill/>
        </p:spPr>
        <p:txBody>
          <a:bodyPr wrap="square" rtlCol="0">
            <a:spAutoFit/>
          </a:bodyPr>
          <a:lstStyle/>
          <a:p>
            <a:r>
              <a:rPr lang="en-US" dirty="0" smtClean="0"/>
              <a:t>1 Getting Response from APT</a:t>
            </a:r>
            <a:endParaRPr lang="en-US" dirty="0"/>
          </a:p>
        </p:txBody>
      </p:sp>
      <p:sp>
        <p:nvSpPr>
          <p:cNvPr id="9" name="TextBox 8"/>
          <p:cNvSpPr txBox="1"/>
          <p:nvPr/>
        </p:nvSpPr>
        <p:spPr>
          <a:xfrm>
            <a:off x="519760" y="2661479"/>
            <a:ext cx="3659579" cy="369332"/>
          </a:xfrm>
          <a:prstGeom prst="rect">
            <a:avLst/>
          </a:prstGeom>
          <a:noFill/>
        </p:spPr>
        <p:txBody>
          <a:bodyPr wrap="square" rtlCol="0">
            <a:spAutoFit/>
          </a:bodyPr>
          <a:lstStyle/>
          <a:p>
            <a:r>
              <a:rPr lang="en-US" dirty="0" smtClean="0"/>
              <a:t>2. Converting Response to .</a:t>
            </a:r>
            <a:r>
              <a:rPr lang="en-US" dirty="0" err="1" smtClean="0"/>
              <a:t>json</a:t>
            </a:r>
            <a:r>
              <a:rPr lang="en-US" dirty="0" smtClean="0"/>
              <a:t> file</a:t>
            </a:r>
            <a:endParaRPr lang="en-US" dirty="0"/>
          </a:p>
        </p:txBody>
      </p:sp>
      <p:sp>
        <p:nvSpPr>
          <p:cNvPr id="11" name="TextBox 10"/>
          <p:cNvSpPr txBox="1"/>
          <p:nvPr/>
        </p:nvSpPr>
        <p:spPr>
          <a:xfrm>
            <a:off x="456113" y="3660020"/>
            <a:ext cx="5167746" cy="369332"/>
          </a:xfrm>
          <a:prstGeom prst="rect">
            <a:avLst/>
          </a:prstGeom>
          <a:noFill/>
        </p:spPr>
        <p:txBody>
          <a:bodyPr wrap="square" rtlCol="0">
            <a:spAutoFit/>
          </a:bodyPr>
          <a:lstStyle/>
          <a:p>
            <a:r>
              <a:rPr lang="en-US" dirty="0" smtClean="0"/>
              <a:t>3. Apply custom function to clean data</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760" y="1867365"/>
            <a:ext cx="84201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60" y="2963041"/>
            <a:ext cx="85153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6837863" y="2292147"/>
            <a:ext cx="5153822" cy="369332"/>
          </a:xfrm>
          <a:prstGeom prst="rect">
            <a:avLst/>
          </a:prstGeom>
          <a:noFill/>
        </p:spPr>
        <p:txBody>
          <a:bodyPr wrap="square" rtlCol="0">
            <a:spAutoFit/>
          </a:bodyPr>
          <a:lstStyle/>
          <a:p>
            <a:r>
              <a:rPr lang="en-US" dirty="0" smtClean="0"/>
              <a:t>4. Assign list to dictionary and then to </a:t>
            </a:r>
            <a:r>
              <a:rPr lang="en-US" dirty="0" err="1" smtClean="0"/>
              <a:t>dataframe</a:t>
            </a:r>
            <a:endParaRPr lang="en-US" dirty="0"/>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6938" y="2630248"/>
            <a:ext cx="4133850"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837863" y="5233078"/>
            <a:ext cx="5621500" cy="369332"/>
          </a:xfrm>
          <a:prstGeom prst="rect">
            <a:avLst/>
          </a:prstGeom>
          <a:noFill/>
        </p:spPr>
        <p:txBody>
          <a:bodyPr wrap="square" rtlCol="0">
            <a:spAutoFit/>
          </a:bodyPr>
          <a:lstStyle/>
          <a:p>
            <a:r>
              <a:rPr lang="en-US" dirty="0" smtClean="0"/>
              <a:t>5. Filter </a:t>
            </a:r>
            <a:r>
              <a:rPr lang="en-US" dirty="0" err="1" smtClean="0"/>
              <a:t>dataframe</a:t>
            </a:r>
            <a:r>
              <a:rPr lang="en-US" dirty="0" smtClean="0"/>
              <a:t> and export to .csv file</a:t>
            </a:r>
            <a:endParaRPr lang="en-US" dirty="0"/>
          </a:p>
        </p:txBody>
      </p:sp>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113" y="3981948"/>
            <a:ext cx="571500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2820" y="5521462"/>
            <a:ext cx="43529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7247" y="6016762"/>
            <a:ext cx="3895725"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601351" y="813174"/>
            <a:ext cx="11307944" cy="471943"/>
          </a:xfrm>
          <a:prstGeom prst="rect">
            <a:avLst/>
          </a:prstGeom>
        </p:spPr>
        <p:txBody>
          <a:bodyPr lIns="91440" tIns="45720" rIns="91440" bIns="45720" anchor="t">
            <a:noAutofit/>
          </a:bodyPr>
          <a:lstStyle/>
          <a:p>
            <a:pPr marL="0" indent="0">
              <a:lnSpc>
                <a:spcPct val="100000"/>
              </a:lnSpc>
              <a:spcBef>
                <a:spcPts val="1400"/>
              </a:spcBef>
              <a:buNone/>
            </a:pPr>
            <a:r>
              <a:rPr lang="en-US" sz="1400" spc="-1" dirty="0" smtClean="0"/>
              <a:t>GitHub</a:t>
            </a:r>
            <a:r>
              <a:rPr lang="en-US" sz="1400" spc="-1" dirty="0"/>
              <a:t>: </a:t>
            </a:r>
            <a:r>
              <a:rPr lang="en-US" sz="1400" spc="-1" dirty="0" smtClean="0"/>
              <a:t>  https</a:t>
            </a:r>
            <a:r>
              <a:rPr lang="en-US" sz="1400" spc="-1" dirty="0"/>
              <a:t>://</a:t>
            </a:r>
            <a:r>
              <a:rPr lang="en-US" sz="1200" spc="-1" dirty="0"/>
              <a:t>github.com/shehla1739/Applied-Data-Science-Capstone/blob/main/Week1%20-</a:t>
            </a:r>
            <a:r>
              <a:rPr lang="en-US" sz="1400" spc="-1" dirty="0"/>
              <a:t>%20Data%20Collection%20With%20WebScrapingFalcon9.ipynb</a:t>
            </a:r>
            <a:endParaRPr lang="en-US" sz="1400" dirty="0"/>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770011" y="26412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Box 6"/>
          <p:cNvSpPr txBox="1"/>
          <p:nvPr/>
        </p:nvSpPr>
        <p:spPr>
          <a:xfrm>
            <a:off x="522341" y="1398420"/>
            <a:ext cx="4631377" cy="369332"/>
          </a:xfrm>
          <a:prstGeom prst="rect">
            <a:avLst/>
          </a:prstGeom>
          <a:noFill/>
        </p:spPr>
        <p:txBody>
          <a:bodyPr wrap="square" rtlCol="0">
            <a:spAutoFit/>
          </a:bodyPr>
          <a:lstStyle/>
          <a:p>
            <a:r>
              <a:rPr lang="en-US" dirty="0" smtClean="0"/>
              <a:t>1 Creating </a:t>
            </a:r>
            <a:r>
              <a:rPr lang="en-US" dirty="0" err="1" smtClean="0"/>
              <a:t>BeautifulSoup</a:t>
            </a:r>
            <a:r>
              <a:rPr lang="en-US" dirty="0" smtClean="0"/>
              <a:t> object</a:t>
            </a:r>
            <a:endParaRPr lang="en-US" dirty="0"/>
          </a:p>
        </p:txBody>
      </p:sp>
      <p:sp>
        <p:nvSpPr>
          <p:cNvPr id="9" name="TextBox 8"/>
          <p:cNvSpPr txBox="1"/>
          <p:nvPr/>
        </p:nvSpPr>
        <p:spPr>
          <a:xfrm>
            <a:off x="522341" y="2404847"/>
            <a:ext cx="3659579" cy="369332"/>
          </a:xfrm>
          <a:prstGeom prst="rect">
            <a:avLst/>
          </a:prstGeom>
          <a:noFill/>
        </p:spPr>
        <p:txBody>
          <a:bodyPr wrap="square" rtlCol="0">
            <a:spAutoFit/>
          </a:bodyPr>
          <a:lstStyle/>
          <a:p>
            <a:r>
              <a:rPr lang="en-US" dirty="0" smtClean="0"/>
              <a:t>2. Getting column names</a:t>
            </a:r>
            <a:endParaRPr lang="en-US" dirty="0"/>
          </a:p>
        </p:txBody>
      </p:sp>
      <p:sp>
        <p:nvSpPr>
          <p:cNvPr id="12" name="TextBox 11"/>
          <p:cNvSpPr txBox="1"/>
          <p:nvPr/>
        </p:nvSpPr>
        <p:spPr>
          <a:xfrm>
            <a:off x="6270265" y="1418503"/>
            <a:ext cx="5167746" cy="369332"/>
          </a:xfrm>
          <a:prstGeom prst="rect">
            <a:avLst/>
          </a:prstGeom>
          <a:noFill/>
        </p:spPr>
        <p:txBody>
          <a:bodyPr wrap="square" rtlCol="0">
            <a:spAutoFit/>
          </a:bodyPr>
          <a:lstStyle/>
          <a:p>
            <a:r>
              <a:rPr lang="en-US" dirty="0" smtClean="0"/>
              <a:t>3. Creating the </a:t>
            </a:r>
            <a:r>
              <a:rPr lang="en-US" dirty="0" err="1" smtClean="0"/>
              <a:t>launch_dict</a:t>
            </a:r>
            <a:endParaRPr lang="en-US" dirty="0"/>
          </a:p>
        </p:txBody>
      </p:sp>
      <p:sp>
        <p:nvSpPr>
          <p:cNvPr id="14" name="TextBox 13"/>
          <p:cNvSpPr txBox="1"/>
          <p:nvPr/>
        </p:nvSpPr>
        <p:spPr>
          <a:xfrm>
            <a:off x="6259093" y="4879015"/>
            <a:ext cx="2933205" cy="369332"/>
          </a:xfrm>
          <a:prstGeom prst="rect">
            <a:avLst/>
          </a:prstGeom>
          <a:noFill/>
        </p:spPr>
        <p:txBody>
          <a:bodyPr wrap="square" rtlCol="0">
            <a:spAutoFit/>
          </a:bodyPr>
          <a:lstStyle/>
          <a:p>
            <a:r>
              <a:rPr lang="en-US" dirty="0" smtClean="0"/>
              <a:t>4. Converting to </a:t>
            </a:r>
            <a:r>
              <a:rPr lang="en-US" dirty="0" err="1" smtClean="0"/>
              <a:t>dataframe</a:t>
            </a:r>
            <a:endParaRPr lang="en-US" dirty="0"/>
          </a:p>
        </p:txBody>
      </p:sp>
      <p:sp>
        <p:nvSpPr>
          <p:cNvPr id="15" name="TextBox 14"/>
          <p:cNvSpPr txBox="1"/>
          <p:nvPr/>
        </p:nvSpPr>
        <p:spPr>
          <a:xfrm>
            <a:off x="3119530" y="5742447"/>
            <a:ext cx="5124905" cy="369332"/>
          </a:xfrm>
          <a:prstGeom prst="rect">
            <a:avLst/>
          </a:prstGeom>
          <a:noFill/>
        </p:spPr>
        <p:txBody>
          <a:bodyPr wrap="square" rtlCol="0">
            <a:spAutoFit/>
          </a:bodyPr>
          <a:lstStyle/>
          <a:p>
            <a:r>
              <a:rPr lang="en-US" dirty="0"/>
              <a:t>5</a:t>
            </a:r>
            <a:r>
              <a:rPr lang="en-US" dirty="0" smtClean="0"/>
              <a:t>. Filter </a:t>
            </a:r>
            <a:r>
              <a:rPr lang="en-US" dirty="0" err="1" smtClean="0"/>
              <a:t>dataframe</a:t>
            </a:r>
            <a:r>
              <a:rPr lang="en-US" dirty="0" smtClean="0"/>
              <a:t> and export to .csv file</a:t>
            </a:r>
            <a:endParaRPr lang="en-US" dirty="0"/>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00" y="1830978"/>
            <a:ext cx="530542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56" y="2789864"/>
            <a:ext cx="401955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9768" y="1787835"/>
            <a:ext cx="305752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7811" y="5228658"/>
            <a:ext cx="60102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9530" y="6166844"/>
            <a:ext cx="3838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9</a:t>
            </a:fld>
            <a:endParaRPr lang="en-US"/>
          </a:p>
        </p:txBody>
      </p:sp>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http://schemas.microsoft.com/office/2006/metadata/properties"/>
    <ds:schemaRef ds:uri="http://schemas.openxmlformats.org/package/2006/metadata/core-properties"/>
    <ds:schemaRef ds:uri="http://purl.org/dc/terms/"/>
    <ds:schemaRef ds:uri="http://schemas.microsoft.com/office/2006/documentManagement/types"/>
    <ds:schemaRef ds:uri="f80a141d-92ca-4d3d-9308-f7e7b1d44ce8"/>
    <ds:schemaRef ds:uri="155be751-a274-42e8-93fb-f39d3b9bccc8"/>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959</TotalTime>
  <Words>2135</Words>
  <Application>Microsoft Office PowerPoint</Application>
  <PresentationFormat>Custom</PresentationFormat>
  <Paragraphs>310</Paragraphs>
  <Slides>47</Slides>
  <Notes>6</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Shehla</cp:lastModifiedBy>
  <cp:revision>460</cp:revision>
  <dcterms:created xsi:type="dcterms:W3CDTF">2021-04-29T18:58:34Z</dcterms:created>
  <dcterms:modified xsi:type="dcterms:W3CDTF">2024-04-24T10:32:04Z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